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260" r:id="rId4"/>
    <p:sldId id="295" r:id="rId5"/>
    <p:sldId id="293" r:id="rId6"/>
    <p:sldId id="258" r:id="rId7"/>
    <p:sldId id="264" r:id="rId8"/>
    <p:sldId id="262" r:id="rId9"/>
    <p:sldId id="288" r:id="rId10"/>
    <p:sldId id="280" r:id="rId11"/>
    <p:sldId id="263" r:id="rId12"/>
    <p:sldId id="265" r:id="rId13"/>
    <p:sldId id="297" r:id="rId14"/>
    <p:sldId id="278" r:id="rId15"/>
    <p:sldId id="279" r:id="rId16"/>
    <p:sldId id="282" r:id="rId17"/>
    <p:sldId id="287" r:id="rId18"/>
    <p:sldId id="283" r:id="rId19"/>
    <p:sldId id="271" r:id="rId20"/>
    <p:sldId id="272" r:id="rId21"/>
    <p:sldId id="281" r:id="rId22"/>
    <p:sldId id="273" r:id="rId23"/>
    <p:sldId id="284" r:id="rId24"/>
    <p:sldId id="274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808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691-8518-43CF-A474-D1E829BF704A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2BA7-B573-42EA-8D07-85AC71EE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691-8518-43CF-A474-D1E829BF704A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2BA7-B573-42EA-8D07-85AC71EE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2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691-8518-43CF-A474-D1E829BF704A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2BA7-B573-42EA-8D07-85AC71EE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7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691-8518-43CF-A474-D1E829BF704A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2BA7-B573-42EA-8D07-85AC71EE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3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691-8518-43CF-A474-D1E829BF704A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2BA7-B573-42EA-8D07-85AC71EE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3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691-8518-43CF-A474-D1E829BF704A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2BA7-B573-42EA-8D07-85AC71EE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9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691-8518-43CF-A474-D1E829BF704A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2BA7-B573-42EA-8D07-85AC71EE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4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691-8518-43CF-A474-D1E829BF704A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2BA7-B573-42EA-8D07-85AC71EE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8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691-8518-43CF-A474-D1E829BF704A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2BA7-B573-42EA-8D07-85AC71EE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691-8518-43CF-A474-D1E829BF704A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2BA7-B573-42EA-8D07-85AC71EE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691-8518-43CF-A474-D1E829BF704A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2BA7-B573-42EA-8D07-85AC71EE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0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8691-8518-43CF-A474-D1E829BF704A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2BA7-B573-42EA-8D07-85AC71EE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3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047368" y="2900361"/>
            <a:ext cx="9629520" cy="10885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 Light" panose="020B0306030504020204"/>
              </a:rPr>
              <a:t>                      MPSAS 27 - ASET PERTANIAN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2882" y="6428232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ntagon 1"/>
          <p:cNvSpPr/>
          <p:nvPr/>
        </p:nvSpPr>
        <p:spPr>
          <a:xfrm>
            <a:off x="0" y="7937"/>
            <a:ext cx="4106333" cy="6850063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6" descr="Image result for agricultur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cattle farm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cattle farmi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Image result for milking cow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61" y="4227086"/>
            <a:ext cx="2441879" cy="157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Image result for milking co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3"/>
          <a:stretch/>
        </p:blipFill>
        <p:spPr bwMode="auto">
          <a:xfrm>
            <a:off x="6378949" y="4215656"/>
            <a:ext cx="2445011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AutoShape 12" descr="Image result for mango tree"/>
          <p:cNvSpPr>
            <a:spLocks noChangeAspect="1" noChangeArrowheads="1"/>
          </p:cNvSpPr>
          <p:nvPr/>
        </p:nvSpPr>
        <p:spPr bwMode="auto">
          <a:xfrm>
            <a:off x="1069975" y="78740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 descr="Image result for durian fruit tre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 bwMode="auto">
          <a:xfrm>
            <a:off x="6378949" y="875691"/>
            <a:ext cx="2445011" cy="1668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C:\Users\ZAMRI\AppData\Local\Microsoft\Windows\INetCache\Content.MSO\7E03839C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65" y="902396"/>
            <a:ext cx="2553575" cy="164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ZAMRI\AppData\Local\Microsoft\Windows\INetCache\Content.MSO\481487D3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69" y="875691"/>
            <a:ext cx="2527307" cy="166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ZAMRI\AppData\Local\Microsoft\Windows\INetCache\Content.MSO\C0B772B5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69" y="4215656"/>
            <a:ext cx="2527307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74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51819" y="2128642"/>
            <a:ext cx="9429136" cy="591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06891"/>
              </p:ext>
            </p:extLst>
          </p:nvPr>
        </p:nvGraphicFramePr>
        <p:xfrm>
          <a:off x="999208" y="1311897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6921527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59176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Open Sans Light" panose="020B0306030504020204"/>
                        </a:rPr>
                        <a:t>Aset</a:t>
                      </a:r>
                      <a:r>
                        <a:rPr lang="en-US" sz="16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600" dirty="0" err="1">
                          <a:latin typeface="Open Sans Light" panose="020B0306030504020204"/>
                        </a:rPr>
                        <a:t>Biologi</a:t>
                      </a:r>
                      <a:endParaRPr lang="en-US" sz="1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Open Sans Light" panose="020B0306030504020204"/>
                        </a:rPr>
                        <a:t>Contoh</a:t>
                      </a:r>
                      <a:r>
                        <a:rPr lang="en-US" sz="16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600" dirty="0" err="1">
                          <a:latin typeface="Open Sans Light" panose="020B0306030504020204"/>
                        </a:rPr>
                        <a:t>Keluaran</a:t>
                      </a:r>
                      <a:r>
                        <a:rPr lang="en-US" sz="16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600" dirty="0" err="1">
                          <a:latin typeface="Open Sans Light" panose="020B0306030504020204"/>
                        </a:rPr>
                        <a:t>Pertanian</a:t>
                      </a:r>
                      <a:endParaRPr lang="en-US" sz="1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63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Lembu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Daging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23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Lembu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Tenusu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Susu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2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Pokok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Tembakau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Tembakau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69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Pokok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buah-buahan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Buah-buahan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7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Tumbuh-tumbuhan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Tebu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747729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9208" y="622933"/>
            <a:ext cx="9570469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PERBEZAAN ASET BIOLOGI &amp; KELUARAN PERTANIAN</a:t>
            </a:r>
          </a:p>
        </p:txBody>
      </p:sp>
    </p:spTree>
    <p:extLst>
      <p:ext uri="{BB962C8B-B14F-4D97-AF65-F5344CB8AC3E}">
        <p14:creationId xmlns:p14="http://schemas.microsoft.com/office/powerpoint/2010/main" val="85009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622933"/>
            <a:ext cx="10538156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AKTIVITI PERTANIAN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2555" y="1199634"/>
            <a:ext cx="10471355" cy="422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Aktiviti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pertanian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;</a:t>
            </a:r>
          </a:p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7" name="Freeform 50"/>
          <p:cNvSpPr>
            <a:spLocks noEditPoints="1"/>
          </p:cNvSpPr>
          <p:nvPr/>
        </p:nvSpPr>
        <p:spPr bwMode="auto">
          <a:xfrm>
            <a:off x="1306899" y="1642090"/>
            <a:ext cx="413747" cy="362340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51819" y="1628811"/>
            <a:ext cx="9429136" cy="377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Pengurusan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tranformasi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biologi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 (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pengembangan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biologi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)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penjualan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;</a:t>
            </a:r>
          </a:p>
        </p:txBody>
      </p:sp>
      <p:sp>
        <p:nvSpPr>
          <p:cNvPr id="17" name="Freeform 50"/>
          <p:cNvSpPr>
            <a:spLocks noEditPoints="1"/>
          </p:cNvSpPr>
          <p:nvPr/>
        </p:nvSpPr>
        <p:spPr bwMode="auto">
          <a:xfrm>
            <a:off x="1284479" y="2584991"/>
            <a:ext cx="413747" cy="362340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51818" y="2455858"/>
            <a:ext cx="9429136" cy="591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Pengurusan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tranformasi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biologi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dituai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sebagai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keluaran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pertanian</a:t>
            </a: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pic>
        <p:nvPicPr>
          <p:cNvPr id="15" name="Picture 14" descr="Image result for plant development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46" y="3714079"/>
            <a:ext cx="2638806" cy="1584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2005385" y="3854570"/>
            <a:ext cx="2036261" cy="731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18" descr="C:\Users\ZAMRI\AppData\Local\Microsoft\Windows\INetCache\Content.MSO\1C468A42.tmp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4"/>
          <a:stretch/>
        </p:blipFill>
        <p:spPr bwMode="auto">
          <a:xfrm>
            <a:off x="4916129" y="3442805"/>
            <a:ext cx="2861187" cy="1645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C:\Users\ZAMRI\AppData\Local\Microsoft\Windows\INetCache\Content.MSO\4D5B9148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76" y="3442805"/>
            <a:ext cx="2621280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730169" y="3455995"/>
            <a:ext cx="2638806" cy="1645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50"/>
          <p:cNvSpPr>
            <a:spLocks noEditPoints="1"/>
          </p:cNvSpPr>
          <p:nvPr/>
        </p:nvSpPr>
        <p:spPr bwMode="auto">
          <a:xfrm>
            <a:off x="1296671" y="2104743"/>
            <a:ext cx="413747" cy="362340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651819" y="1986332"/>
            <a:ext cx="9429136" cy="591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Pengurusan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transformasi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biologi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tujuan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pembiakan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bagi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meghasilkan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biologi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tambahan</a:t>
            </a: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23" name="Freeform 100"/>
          <p:cNvSpPr>
            <a:spLocks noChangeArrowheads="1"/>
          </p:cNvSpPr>
          <p:nvPr/>
        </p:nvSpPr>
        <p:spPr bwMode="auto">
          <a:xfrm>
            <a:off x="2771789" y="3141417"/>
            <a:ext cx="503455" cy="496568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1</a:t>
            </a:r>
          </a:p>
        </p:txBody>
      </p:sp>
      <p:sp>
        <p:nvSpPr>
          <p:cNvPr id="24" name="Freeform 100"/>
          <p:cNvSpPr>
            <a:spLocks noChangeArrowheads="1"/>
          </p:cNvSpPr>
          <p:nvPr/>
        </p:nvSpPr>
        <p:spPr bwMode="auto">
          <a:xfrm>
            <a:off x="6114659" y="3114274"/>
            <a:ext cx="503455" cy="496568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2</a:t>
            </a:r>
          </a:p>
        </p:txBody>
      </p:sp>
      <p:sp>
        <p:nvSpPr>
          <p:cNvPr id="25" name="Freeform 100"/>
          <p:cNvSpPr>
            <a:spLocks noChangeArrowheads="1"/>
          </p:cNvSpPr>
          <p:nvPr/>
        </p:nvSpPr>
        <p:spPr bwMode="auto">
          <a:xfrm>
            <a:off x="9423240" y="3141417"/>
            <a:ext cx="503455" cy="496568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39693" y="5171767"/>
            <a:ext cx="2638805" cy="6811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Open Sans Light" panose="020B0306030504020204"/>
              </a:rPr>
              <a:t>Pengembangan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benih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pokok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untuk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dijual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16129" y="5169489"/>
            <a:ext cx="2861187" cy="683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Open Sans Light" panose="020B0306030504020204"/>
              </a:rPr>
              <a:t>Pembiakan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Anak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Lembu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untuk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meghasilkan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aset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biologi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tambahan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48176" y="5169489"/>
            <a:ext cx="2621280" cy="683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Open Sans Light" panose="020B0306030504020204"/>
              </a:rPr>
              <a:t>Tanaman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Jagung</a:t>
            </a:r>
            <a:endParaRPr lang="en-US" sz="1400" dirty="0">
              <a:latin typeface="Open Sans Light" panose="020B03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16031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622933"/>
            <a:ext cx="10538156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PENGIKTIRAFAN ASET BIOLOGI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2555" y="1199634"/>
            <a:ext cx="10471355" cy="422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Entiti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hendaklah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mengiktiraf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biologi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keluaran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pertanian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apabila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;</a:t>
            </a:r>
          </a:p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7" name="Freeform 50"/>
          <p:cNvSpPr>
            <a:spLocks noEditPoints="1"/>
          </p:cNvSpPr>
          <p:nvPr/>
        </p:nvSpPr>
        <p:spPr bwMode="auto">
          <a:xfrm>
            <a:off x="1306899" y="1642090"/>
            <a:ext cx="413747" cy="362340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51819" y="1628811"/>
            <a:ext cx="9429136" cy="377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Entiti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mengawal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itu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hasil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peristiwa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lampau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; -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transaksi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pembelian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ternakan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pembiakan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dll</a:t>
            </a: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8" name="Freeform 50"/>
          <p:cNvSpPr>
            <a:spLocks noEditPoints="1"/>
          </p:cNvSpPr>
          <p:nvPr/>
        </p:nvSpPr>
        <p:spPr bwMode="auto">
          <a:xfrm>
            <a:off x="1296671" y="2188061"/>
            <a:ext cx="413747" cy="362340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51819" y="2128642"/>
            <a:ext cx="9429136" cy="591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Terdapat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kemungkinan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bahawa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manfaat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ekonomi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masa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hadapan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potensi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perkhidmatannya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dikaitkan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mengalir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entitI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tersebut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;</a:t>
            </a:r>
          </a:p>
        </p:txBody>
      </p:sp>
      <p:sp>
        <p:nvSpPr>
          <p:cNvPr id="17" name="Freeform 50"/>
          <p:cNvSpPr>
            <a:spLocks noEditPoints="1"/>
          </p:cNvSpPr>
          <p:nvPr/>
        </p:nvSpPr>
        <p:spPr bwMode="auto">
          <a:xfrm>
            <a:off x="1284479" y="2879957"/>
            <a:ext cx="413747" cy="362340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39627" y="2820538"/>
            <a:ext cx="9429136" cy="591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saksama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kos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boleh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diukur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pasti</a:t>
            </a: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6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622933"/>
            <a:ext cx="10538156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NILAI SAKSAMA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2555" y="1199634"/>
            <a:ext cx="10471355" cy="422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Kaedah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menetukan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saksama</a:t>
            </a: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7" name="Freeform 50"/>
          <p:cNvSpPr>
            <a:spLocks noEditPoints="1"/>
          </p:cNvSpPr>
          <p:nvPr/>
        </p:nvSpPr>
        <p:spPr bwMode="auto">
          <a:xfrm>
            <a:off x="1306899" y="1642090"/>
            <a:ext cx="413747" cy="362340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51819" y="1628811"/>
            <a:ext cx="9429136" cy="377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Jika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pasaran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aktif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wujud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–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saksama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ditentukan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berdasarkan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harga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disebut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pasaran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aktif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</a:p>
        </p:txBody>
      </p:sp>
      <p:sp>
        <p:nvSpPr>
          <p:cNvPr id="8" name="Freeform 50"/>
          <p:cNvSpPr>
            <a:spLocks noEditPoints="1"/>
          </p:cNvSpPr>
          <p:nvPr/>
        </p:nvSpPr>
        <p:spPr bwMode="auto">
          <a:xfrm>
            <a:off x="1296671" y="2188061"/>
            <a:ext cx="413747" cy="362340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51819" y="2128642"/>
            <a:ext cx="9429136" cy="591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Jika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pasaran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aktif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wujud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saksama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ditentukan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berdasarkan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6645" y="1936231"/>
            <a:ext cx="9429136" cy="2915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AutoNum type="romanLcParenBoth"/>
            </a:pP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Harga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urusniaga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pasaran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terkini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syarat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ada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perubahan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signifikan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–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antara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Tarikh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urusniaga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tarikh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pelaporan</a:t>
            </a: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  <a:p>
            <a:pPr marL="400050" indent="-400050">
              <a:buAutoNum type="romanLcParenBoth"/>
            </a:pP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Harga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pasaran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bagi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serupa</a:t>
            </a: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  <a:p>
            <a:pPr marL="400050" indent="-400050">
              <a:buAutoNum type="romanLcParenBoth"/>
            </a:pP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Tanda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aras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sektor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– 1 tan,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hektar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@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lembu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dinyatakan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bagi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setiap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kilogram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daging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.</a:t>
            </a:r>
          </a:p>
          <a:p>
            <a:pPr marL="400050" indent="-400050">
              <a:buAutoNum type="romanLcParenBoth"/>
            </a:pP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  <a:p>
            <a:pPr marL="400050" indent="-400050">
              <a:buAutoNum type="romanLcParenBoth"/>
            </a:pP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  <a:p>
            <a:pPr marL="400050" indent="-400050">
              <a:buAutoNum type="romanLcParenBoth"/>
            </a:pP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9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37" y="918789"/>
            <a:ext cx="8562063" cy="790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                    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pengukuran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awal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pengukuran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berikutnya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setiap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tarikh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pelaporan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69778" y="2710534"/>
            <a:ext cx="4044441" cy="6385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Open Sans Light" panose="020B0306030504020204"/>
              </a:rPr>
              <a:t>Nilai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Saksama</a:t>
            </a:r>
            <a:r>
              <a:rPr lang="en-US" sz="1400" dirty="0">
                <a:latin typeface="Open Sans Light" panose="020B0306030504020204"/>
              </a:rPr>
              <a:t> – Kos </a:t>
            </a:r>
            <a:r>
              <a:rPr lang="en-US" sz="1400" dirty="0" err="1">
                <a:latin typeface="Open Sans Light" panose="020B0306030504020204"/>
              </a:rPr>
              <a:t>Untuk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Menjual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2289" y="1751426"/>
            <a:ext cx="4331595" cy="66987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Open Sans Light" panose="020B0306030504020204"/>
            </a:endParaRPr>
          </a:p>
          <a:p>
            <a:pPr algn="ctr"/>
            <a:r>
              <a:rPr lang="en-US" sz="1600" dirty="0" err="1">
                <a:latin typeface="Open Sans Light" panose="020B0306030504020204"/>
              </a:rPr>
              <a:t>Apabila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Nilai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Saksama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Boleh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Diukur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Dengan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Pasti</a:t>
            </a:r>
            <a:endParaRPr lang="en-US" sz="1600" dirty="0">
              <a:latin typeface="Open Sans Light" panose="020B0306030504020204"/>
            </a:endParaRPr>
          </a:p>
          <a:p>
            <a:pPr algn="ctr"/>
            <a:endParaRPr lang="en-US" sz="1600" dirty="0">
              <a:latin typeface="Open Sans Light" panose="020B0306030504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622933"/>
            <a:ext cx="10538156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PENGUKURAN ASET BIOLOGI – BAGI URUSNIAGA PERTUKARAN ATAU BUKAN PERTUKARAN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sp>
        <p:nvSpPr>
          <p:cNvPr id="22" name="Freeform 100"/>
          <p:cNvSpPr>
            <a:spLocks noChangeArrowheads="1"/>
          </p:cNvSpPr>
          <p:nvPr/>
        </p:nvSpPr>
        <p:spPr bwMode="auto">
          <a:xfrm>
            <a:off x="1280142" y="2794153"/>
            <a:ext cx="501019" cy="499652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347822" y="2695830"/>
            <a:ext cx="3813048" cy="7152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 Light" panose="020B0306030504020204"/>
              </a:rPr>
              <a:t>    </a:t>
            </a:r>
            <a:r>
              <a:rPr lang="en-US" sz="1400" dirty="0" err="1">
                <a:latin typeface="Open Sans Light" panose="020B0306030504020204"/>
              </a:rPr>
              <a:t>Dinilai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pada</a:t>
            </a:r>
            <a:r>
              <a:rPr lang="en-US" sz="1400" dirty="0">
                <a:latin typeface="Open Sans Light" panose="020B0306030504020204"/>
              </a:rPr>
              <a:t> Kos – </a:t>
            </a:r>
            <a:r>
              <a:rPr lang="en-US" sz="1400" dirty="0" err="1">
                <a:latin typeface="Open Sans Light" panose="020B0306030504020204"/>
              </a:rPr>
              <a:t>Susut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Nilai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Terkumpul</a:t>
            </a:r>
            <a:r>
              <a:rPr lang="en-US" sz="1400" dirty="0">
                <a:latin typeface="Open Sans Light" panose="020B0306030504020204"/>
              </a:rPr>
              <a:t>                        – </a:t>
            </a:r>
            <a:r>
              <a:rPr lang="en-US" sz="1400" dirty="0" err="1">
                <a:latin typeface="Open Sans Light" panose="020B0306030504020204"/>
              </a:rPr>
              <a:t>Penjejasan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Terkumpul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31" name="Rounded Rectangle 30"/>
          <p:cNvSpPr/>
          <p:nvPr/>
        </p:nvSpPr>
        <p:spPr>
          <a:xfrm rot="16200000">
            <a:off x="3919382" y="3910043"/>
            <a:ext cx="454250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2" tIns="54856" rIns="109712" bIns="54856" rtlCol="0" anchor="ctr"/>
          <a:lstStyle/>
          <a:p>
            <a:pPr algn="ctr"/>
            <a:endParaRPr lang="bg-BG" dirty="0">
              <a:solidFill>
                <a:schemeClr val="tx1"/>
              </a:solidFill>
              <a:latin typeface="Calibri Light" panose="020F03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74694" y="3561026"/>
            <a:ext cx="4039526" cy="7073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 Light" panose="020B0306030504020204"/>
              </a:rPr>
              <a:t>    </a:t>
            </a:r>
            <a:r>
              <a:rPr lang="en-US" sz="1400" dirty="0" err="1">
                <a:latin typeface="Open Sans Light" panose="020B0306030504020204"/>
              </a:rPr>
              <a:t>Keuntungan</a:t>
            </a:r>
            <a:r>
              <a:rPr lang="en-US" sz="1400" dirty="0">
                <a:latin typeface="Open Sans Light" panose="020B0306030504020204"/>
              </a:rPr>
              <a:t> @ </a:t>
            </a:r>
            <a:r>
              <a:rPr lang="en-US" sz="1400" dirty="0" err="1">
                <a:latin typeface="Open Sans Light" panose="020B0306030504020204"/>
              </a:rPr>
              <a:t>Kerugian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Pengiktirafan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Awal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dilaporkan</a:t>
            </a:r>
            <a:r>
              <a:rPr lang="en-US" sz="1400" dirty="0">
                <a:latin typeface="Open Sans Light" panose="020B0306030504020204"/>
              </a:rPr>
              <a:t> di </a:t>
            </a:r>
            <a:r>
              <a:rPr lang="en-US" sz="1400" dirty="0" err="1">
                <a:latin typeface="Open Sans Light" panose="020B0306030504020204"/>
              </a:rPr>
              <a:t>dalam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Penyata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Prestasi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Kewangan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34" name="Freeform 100"/>
          <p:cNvSpPr>
            <a:spLocks noChangeArrowheads="1"/>
          </p:cNvSpPr>
          <p:nvPr/>
        </p:nvSpPr>
        <p:spPr bwMode="auto">
          <a:xfrm>
            <a:off x="1277707" y="3656620"/>
            <a:ext cx="503455" cy="496568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69778" y="4480343"/>
            <a:ext cx="4044442" cy="9306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 Light" panose="020B0306030504020204"/>
              </a:rPr>
              <a:t>    </a:t>
            </a:r>
            <a:r>
              <a:rPr lang="en-US" sz="1400" dirty="0" err="1">
                <a:latin typeface="Open Sans Light" panose="020B0306030504020204"/>
              </a:rPr>
              <a:t>Sebarang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perubahan</a:t>
            </a:r>
            <a:r>
              <a:rPr lang="en-US" sz="1400" dirty="0">
                <a:latin typeface="Open Sans Light" panose="020B0306030504020204"/>
              </a:rPr>
              <a:t> </a:t>
            </a:r>
          </a:p>
          <a:p>
            <a:pPr algn="ctr"/>
            <a:r>
              <a:rPr lang="en-US" sz="1400" dirty="0" err="1">
                <a:latin typeface="Open Sans Light" panose="020B0306030504020204"/>
              </a:rPr>
              <a:t>Nilai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Saksama</a:t>
            </a:r>
            <a:r>
              <a:rPr lang="en-US" sz="1400" dirty="0">
                <a:latin typeface="Open Sans Light" panose="020B0306030504020204"/>
              </a:rPr>
              <a:t> – Kos </a:t>
            </a:r>
            <a:r>
              <a:rPr lang="en-US" sz="1400" dirty="0" err="1">
                <a:latin typeface="Open Sans Light" panose="020B0306030504020204"/>
              </a:rPr>
              <a:t>Untuk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Menjual</a:t>
            </a:r>
            <a:endParaRPr lang="en-US" sz="1400" dirty="0">
              <a:latin typeface="Open Sans Light" panose="020B0306030504020204"/>
            </a:endParaRPr>
          </a:p>
          <a:p>
            <a:pPr algn="ctr"/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dilaporkan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dalam</a:t>
            </a:r>
            <a:r>
              <a:rPr lang="en-US" sz="1400" dirty="0">
                <a:latin typeface="Open Sans Light" panose="020B0306030504020204"/>
              </a:rPr>
              <a:t>  </a:t>
            </a:r>
            <a:r>
              <a:rPr lang="en-US" sz="1400" dirty="0" err="1">
                <a:latin typeface="Open Sans Light" panose="020B0306030504020204"/>
              </a:rPr>
              <a:t>Penyata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Prestasi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Kewangan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36" name="Freeform 100"/>
          <p:cNvSpPr>
            <a:spLocks noChangeArrowheads="1"/>
          </p:cNvSpPr>
          <p:nvPr/>
        </p:nvSpPr>
        <p:spPr bwMode="auto">
          <a:xfrm>
            <a:off x="1272791" y="4693926"/>
            <a:ext cx="503455" cy="496568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05370" y="1731766"/>
            <a:ext cx="4331595" cy="66987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Open Sans Light" panose="020B0306030504020204"/>
            </a:endParaRPr>
          </a:p>
          <a:p>
            <a:pPr algn="ctr"/>
            <a:r>
              <a:rPr lang="en-US" sz="1600" dirty="0" err="1">
                <a:latin typeface="Open Sans Light" panose="020B0306030504020204"/>
              </a:rPr>
              <a:t>Apabila</a:t>
            </a:r>
            <a:r>
              <a:rPr lang="en-US" sz="1600" dirty="0">
                <a:latin typeface="Open Sans Light" panose="020B0306030504020204"/>
              </a:rPr>
              <a:t> Nilai </a:t>
            </a:r>
            <a:r>
              <a:rPr lang="en-US" sz="1600" dirty="0" err="1">
                <a:latin typeface="Open Sans Light" panose="020B0306030504020204"/>
              </a:rPr>
              <a:t>Saksama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Tidak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Boleh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Diukur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Dengan</a:t>
            </a:r>
            <a:r>
              <a:rPr lang="en-US" sz="1600" dirty="0">
                <a:latin typeface="Open Sans Light" panose="020B0306030504020204"/>
              </a:rPr>
              <a:t> </a:t>
            </a:r>
            <a:r>
              <a:rPr lang="en-US" sz="1600" dirty="0" err="1">
                <a:latin typeface="Open Sans Light" panose="020B0306030504020204"/>
              </a:rPr>
              <a:t>Pasti</a:t>
            </a:r>
            <a:endParaRPr lang="en-US" sz="1600" dirty="0">
              <a:latin typeface="Open Sans Light" panose="020B0306030504020204"/>
            </a:endParaRPr>
          </a:p>
          <a:p>
            <a:pPr algn="ctr"/>
            <a:endParaRPr lang="en-US" sz="1600" dirty="0">
              <a:latin typeface="Open Sans Light" panose="020B0306030504020204"/>
            </a:endParaRPr>
          </a:p>
        </p:txBody>
      </p:sp>
      <p:sp>
        <p:nvSpPr>
          <p:cNvPr id="38" name="Freeform 100"/>
          <p:cNvSpPr>
            <a:spLocks noChangeArrowheads="1"/>
          </p:cNvSpPr>
          <p:nvPr/>
        </p:nvSpPr>
        <p:spPr bwMode="auto">
          <a:xfrm>
            <a:off x="7063989" y="2815376"/>
            <a:ext cx="503455" cy="496568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747383" y="5080686"/>
            <a:ext cx="4841891" cy="1123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200" dirty="0">
              <a:solidFill>
                <a:schemeClr val="tx1"/>
              </a:solidFill>
              <a:latin typeface="Open Sans Light" panose="020B0306030504020204"/>
            </a:endParaRPr>
          </a:p>
          <a:p>
            <a:pPr algn="just"/>
            <a:endParaRPr lang="en-US" sz="1200" dirty="0">
              <a:solidFill>
                <a:schemeClr val="tx1"/>
              </a:solidFill>
              <a:latin typeface="Open Sans Light" panose="020B0306030504020204"/>
            </a:endParaRPr>
          </a:p>
          <a:p>
            <a:pPr algn="just"/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Penentuan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saksama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biologi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atau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keluaran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pertanian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boleh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dipermudahkan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dengan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cara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mengumpulkan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biologi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atau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keluaran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pertanian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mengikut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beberapa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sifat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signifikan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;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contohnya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mengikut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umur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atau</a:t>
            </a:r>
            <a:r>
              <a:rPr lang="en-US" sz="12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Open Sans Light" panose="020B0306030504020204"/>
              </a:rPr>
              <a:t>kualiti</a:t>
            </a:r>
            <a:endParaRPr lang="en-US" sz="12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42" name="Freeform 223"/>
          <p:cNvSpPr/>
          <p:nvPr/>
        </p:nvSpPr>
        <p:spPr bwMode="auto">
          <a:xfrm>
            <a:off x="6833385" y="5138749"/>
            <a:ext cx="281007" cy="266252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43" name="Freeform 223"/>
          <p:cNvSpPr/>
          <p:nvPr/>
        </p:nvSpPr>
        <p:spPr bwMode="auto">
          <a:xfrm>
            <a:off x="7329160" y="5138747"/>
            <a:ext cx="281007" cy="266252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44" name="Freeform 223"/>
          <p:cNvSpPr/>
          <p:nvPr/>
        </p:nvSpPr>
        <p:spPr bwMode="auto">
          <a:xfrm>
            <a:off x="7079224" y="5138748"/>
            <a:ext cx="281007" cy="266252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329160" y="3616732"/>
            <a:ext cx="3813048" cy="7152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 Light" panose="020B0306030504020204"/>
              </a:rPr>
              <a:t>    </a:t>
            </a:r>
            <a:r>
              <a:rPr lang="en-US" sz="1400" dirty="0" err="1">
                <a:latin typeface="Open Sans Light" panose="020B0306030504020204"/>
              </a:rPr>
              <a:t>Susut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Nilai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Dikira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apabila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aset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biologi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matang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48" name="Freeform 100"/>
          <p:cNvSpPr>
            <a:spLocks noChangeArrowheads="1"/>
          </p:cNvSpPr>
          <p:nvPr/>
        </p:nvSpPr>
        <p:spPr bwMode="auto">
          <a:xfrm>
            <a:off x="7074823" y="3736276"/>
            <a:ext cx="503455" cy="496568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5</a:t>
            </a:r>
          </a:p>
        </p:txBody>
      </p:sp>
      <p:sp>
        <p:nvSpPr>
          <p:cNvPr id="49" name="Freeform 223"/>
          <p:cNvSpPr/>
          <p:nvPr/>
        </p:nvSpPr>
        <p:spPr bwMode="auto">
          <a:xfrm>
            <a:off x="1132287" y="1151897"/>
            <a:ext cx="281007" cy="266252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622933"/>
            <a:ext cx="10538156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PENGUKURAN KELUARAN PERTANIAN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9208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281392" y="4639079"/>
            <a:ext cx="2329208" cy="930629"/>
          </a:xfrm>
          <a:prstGeom prst="rect">
            <a:avLst/>
          </a:prstGeom>
          <a:solidFill>
            <a:srgbClr val="CC99F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Open Sans Light" panose="020B0306030504020204"/>
              </a:rPr>
              <a:t>Diakaun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sebagai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Inventori</a:t>
            </a:r>
            <a:endParaRPr lang="en-US" sz="1400" dirty="0">
              <a:latin typeface="Open Sans Light" panose="020B0306030504020204"/>
            </a:endParaRPr>
          </a:p>
          <a:p>
            <a:pPr algn="ctr"/>
            <a:r>
              <a:rPr lang="en-US" sz="1400" dirty="0">
                <a:latin typeface="Open Sans Light" panose="020B0306030504020204"/>
              </a:rPr>
              <a:t>(MPSAS 12)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28946" y="4725436"/>
            <a:ext cx="3917933" cy="5966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/>
            <a:r>
              <a:rPr lang="en-US" sz="1400" dirty="0">
                <a:latin typeface="Open Sans Light" panose="020B0306030504020204"/>
              </a:rPr>
              <a:t>(ii)   </a:t>
            </a:r>
            <a:r>
              <a:rPr lang="en-US" sz="1400" dirty="0" err="1">
                <a:latin typeface="Open Sans Light" panose="020B0306030504020204"/>
              </a:rPr>
              <a:t>Dalam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bentuk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bekalan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untuk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digunakan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atau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diagihkan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dalam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menyediakan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perkhidmatan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28946" y="5344961"/>
            <a:ext cx="3917933" cy="5810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endParaRPr lang="en-US" sz="1400" dirty="0">
              <a:latin typeface="Open Sans Light" panose="020B0306030504020204"/>
            </a:endParaRPr>
          </a:p>
          <a:p>
            <a:pPr marL="228600" indent="-228600"/>
            <a:endParaRPr lang="en-US" sz="1400" dirty="0">
              <a:latin typeface="Open Sans Light" panose="020B0306030504020204"/>
            </a:endParaRPr>
          </a:p>
          <a:p>
            <a:pPr marL="228600" indent="-228600"/>
            <a:r>
              <a:rPr lang="en-US" sz="1400" dirty="0">
                <a:latin typeface="Open Sans Light" panose="020B0306030504020204"/>
              </a:rPr>
              <a:t>(iii) </a:t>
            </a:r>
            <a:r>
              <a:rPr lang="en-US" sz="1400" dirty="0" err="1">
                <a:latin typeface="Open Sans Light" panose="020B0306030504020204"/>
              </a:rPr>
              <a:t>Dalam</a:t>
            </a:r>
            <a:r>
              <a:rPr lang="en-US" sz="1400" dirty="0">
                <a:latin typeface="Open Sans Light" panose="020B0306030504020204"/>
              </a:rPr>
              <a:t> proses </a:t>
            </a:r>
            <a:r>
              <a:rPr lang="en-US" sz="1400" dirty="0" err="1">
                <a:latin typeface="Open Sans Light" panose="020B0306030504020204"/>
              </a:rPr>
              <a:t>pengeluaran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untuk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jualan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atau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pengagihan</a:t>
            </a:r>
            <a:endParaRPr lang="en-US" sz="1400" dirty="0">
              <a:latin typeface="Open Sans Light" panose="020B0306030504020204"/>
            </a:endParaRPr>
          </a:p>
          <a:p>
            <a:pPr marL="228600" indent="-228600" algn="ctr"/>
            <a:endParaRPr lang="en-US" sz="1400" dirty="0">
              <a:latin typeface="Open Sans Light" panose="020B0306030504020204"/>
            </a:endParaRPr>
          </a:p>
          <a:p>
            <a:pPr marL="228600" indent="-228600" algn="ctr"/>
            <a:endParaRPr lang="en-US" sz="1400" dirty="0">
              <a:latin typeface="Open Sans Light" panose="020B030603050402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9208" y="1059485"/>
            <a:ext cx="4064107" cy="44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     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masa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penuaian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Freeform 223"/>
          <p:cNvSpPr/>
          <p:nvPr/>
        </p:nvSpPr>
        <p:spPr bwMode="auto">
          <a:xfrm>
            <a:off x="999208" y="1113210"/>
            <a:ext cx="281007" cy="266252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482773" y="3524510"/>
            <a:ext cx="4064107" cy="6459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 Light" panose="020B0306030504020204"/>
              </a:rPr>
              <a:t>    </a:t>
            </a:r>
            <a:r>
              <a:rPr lang="en-US" sz="1400" dirty="0" err="1">
                <a:latin typeface="Open Sans Light" panose="020B0306030504020204"/>
              </a:rPr>
              <a:t>Selepas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pengukuran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awal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keluaran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pertanian</a:t>
            </a:r>
            <a:r>
              <a:rPr lang="en-US" sz="1400" dirty="0">
                <a:latin typeface="Open Sans Light" panose="020B0306030504020204"/>
              </a:rPr>
              <a:t> yang </a:t>
            </a:r>
            <a:r>
              <a:rPr lang="en-US" sz="1400" dirty="0" err="1">
                <a:latin typeface="Open Sans Light" panose="020B0306030504020204"/>
              </a:rPr>
              <a:t>dituai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dipindah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sebagai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iventori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33" name="Freeform 100"/>
          <p:cNvSpPr>
            <a:spLocks noChangeArrowheads="1"/>
          </p:cNvSpPr>
          <p:nvPr/>
        </p:nvSpPr>
        <p:spPr bwMode="auto">
          <a:xfrm>
            <a:off x="1230074" y="3591006"/>
            <a:ext cx="503455" cy="496568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28946" y="4169852"/>
            <a:ext cx="3917933" cy="5321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/>
            <a:r>
              <a:rPr lang="en-US" sz="1400" dirty="0">
                <a:latin typeface="Open Sans Light" panose="020B0306030504020204"/>
              </a:rPr>
              <a:t>(</a:t>
            </a:r>
            <a:r>
              <a:rPr lang="en-US" sz="1400" dirty="0" err="1">
                <a:latin typeface="Open Sans Light" panose="020B0306030504020204"/>
              </a:rPr>
              <a:t>i</a:t>
            </a:r>
            <a:r>
              <a:rPr lang="en-US" sz="1400" dirty="0">
                <a:latin typeface="Open Sans Light" panose="020B0306030504020204"/>
              </a:rPr>
              <a:t>)   </a:t>
            </a:r>
            <a:r>
              <a:rPr lang="en-US" sz="1400" dirty="0" err="1">
                <a:latin typeface="Open Sans Light" panose="020B0306030504020204"/>
              </a:rPr>
              <a:t>Diguna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habis</a:t>
            </a:r>
            <a:r>
              <a:rPr lang="en-US" sz="1400" dirty="0">
                <a:latin typeface="Open Sans Light" panose="020B0306030504020204"/>
              </a:rPr>
              <a:t> @ </a:t>
            </a:r>
            <a:r>
              <a:rPr lang="en-US" sz="1400" dirty="0" err="1">
                <a:latin typeface="Open Sans Light" panose="020B0306030504020204"/>
              </a:rPr>
              <a:t>digunakan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sebahagian</a:t>
            </a:r>
            <a:r>
              <a:rPr lang="en-US" sz="1400" dirty="0">
                <a:latin typeface="Open Sans Light" panose="020B0306030504020204"/>
              </a:rPr>
              <a:t>   </a:t>
            </a:r>
            <a:r>
              <a:rPr lang="en-US" sz="1400" dirty="0" err="1">
                <a:latin typeface="Open Sans Light" panose="020B0306030504020204"/>
              </a:rPr>
              <a:t>daripada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untuk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operasi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82772" y="1808425"/>
            <a:ext cx="4064107" cy="587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Open Sans Light" panose="020B0306030504020204"/>
              </a:rPr>
              <a:t>Nilai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Saksama</a:t>
            </a:r>
            <a:r>
              <a:rPr lang="en-US" sz="1400" dirty="0">
                <a:latin typeface="Open Sans Light" panose="020B0306030504020204"/>
              </a:rPr>
              <a:t> – Kos </a:t>
            </a:r>
            <a:r>
              <a:rPr lang="en-US" sz="1400" dirty="0" err="1">
                <a:latin typeface="Open Sans Light" panose="020B0306030504020204"/>
              </a:rPr>
              <a:t>Untuk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Menjual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07353" y="2619588"/>
            <a:ext cx="4064107" cy="7073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 Light" panose="020B0306030504020204"/>
              </a:rPr>
              <a:t>    </a:t>
            </a:r>
            <a:r>
              <a:rPr lang="en-US" sz="1400" dirty="0" err="1">
                <a:latin typeface="Open Sans Light" panose="020B0306030504020204"/>
              </a:rPr>
              <a:t>Keuntungan</a:t>
            </a:r>
            <a:r>
              <a:rPr lang="en-US" sz="1400" dirty="0">
                <a:latin typeface="Open Sans Light" panose="020B0306030504020204"/>
              </a:rPr>
              <a:t> @ </a:t>
            </a:r>
            <a:r>
              <a:rPr lang="en-US" sz="1400" dirty="0" err="1">
                <a:latin typeface="Open Sans Light" panose="020B0306030504020204"/>
              </a:rPr>
              <a:t>Kerugian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Pengiktirafan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Awal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dilaporkan</a:t>
            </a:r>
            <a:r>
              <a:rPr lang="en-US" sz="1400" dirty="0">
                <a:latin typeface="Open Sans Light" panose="020B0306030504020204"/>
              </a:rPr>
              <a:t> di </a:t>
            </a:r>
            <a:r>
              <a:rPr lang="en-US" sz="1400" dirty="0" err="1">
                <a:latin typeface="Open Sans Light" panose="020B0306030504020204"/>
              </a:rPr>
              <a:t>dalam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Penyata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Prestasi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Kewangan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22" name="Freeform 100"/>
          <p:cNvSpPr>
            <a:spLocks noChangeArrowheads="1"/>
          </p:cNvSpPr>
          <p:nvPr/>
        </p:nvSpPr>
        <p:spPr bwMode="auto">
          <a:xfrm>
            <a:off x="1255626" y="1859577"/>
            <a:ext cx="503455" cy="496568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1</a:t>
            </a:r>
          </a:p>
        </p:txBody>
      </p:sp>
      <p:sp>
        <p:nvSpPr>
          <p:cNvPr id="34" name="Freeform 100"/>
          <p:cNvSpPr>
            <a:spLocks noChangeArrowheads="1"/>
          </p:cNvSpPr>
          <p:nvPr/>
        </p:nvSpPr>
        <p:spPr bwMode="auto">
          <a:xfrm>
            <a:off x="1214408" y="2713790"/>
            <a:ext cx="503455" cy="496568"/>
          </a:xfrm>
          <a:custGeom>
            <a:avLst/>
            <a:gdLst>
              <a:gd name="T0" fmla="*/ 78929 w 356"/>
              <a:gd name="T1" fmla="*/ 0 h 347"/>
              <a:gd name="T2" fmla="*/ 78929 w 356"/>
              <a:gd name="T3" fmla="*/ 0 h 347"/>
              <a:gd name="T4" fmla="*/ 0 w 356"/>
              <a:gd name="T5" fmla="*/ 74553 h 347"/>
              <a:gd name="T6" fmla="*/ 78929 w 356"/>
              <a:gd name="T7" fmla="*/ 153544 h 347"/>
              <a:gd name="T8" fmla="*/ 158304 w 356"/>
              <a:gd name="T9" fmla="*/ 74553 h 347"/>
              <a:gd name="T10" fmla="*/ 78929 w 356"/>
              <a:gd name="T11" fmla="*/ 0 h 3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34290" tIns="17145" rIns="34290" bIns="17145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Light" panose="020B0306030504020204"/>
              </a:rPr>
              <a:t>2</a:t>
            </a:r>
          </a:p>
        </p:txBody>
      </p:sp>
      <p:sp>
        <p:nvSpPr>
          <p:cNvPr id="7" name="Right Brace 6"/>
          <p:cNvSpPr/>
          <p:nvPr/>
        </p:nvSpPr>
        <p:spPr>
          <a:xfrm>
            <a:off x="5643716" y="4355690"/>
            <a:ext cx="196645" cy="1386349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0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2206" y="1163879"/>
            <a:ext cx="5538378" cy="26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Diukur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harga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kos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selaras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MPSAS 17 –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Hartanah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Loji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&amp;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Peralatan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622933"/>
            <a:ext cx="10538156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ASET BIOLOGI PEMBAWA (BAKA)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sp>
        <p:nvSpPr>
          <p:cNvPr id="49" name="Freeform 223"/>
          <p:cNvSpPr/>
          <p:nvPr/>
        </p:nvSpPr>
        <p:spPr bwMode="auto">
          <a:xfrm>
            <a:off x="999208" y="1137503"/>
            <a:ext cx="281007" cy="266252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223"/>
          <p:cNvSpPr/>
          <p:nvPr/>
        </p:nvSpPr>
        <p:spPr bwMode="auto">
          <a:xfrm>
            <a:off x="999208" y="1554911"/>
            <a:ext cx="281007" cy="266252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244828" y="1580810"/>
            <a:ext cx="5538378" cy="26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Pengukuran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harga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kos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dibuat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sehingga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matang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</a:p>
        </p:txBody>
      </p:sp>
      <p:sp>
        <p:nvSpPr>
          <p:cNvPr id="29" name="Freeform 223"/>
          <p:cNvSpPr/>
          <p:nvPr/>
        </p:nvSpPr>
        <p:spPr bwMode="auto">
          <a:xfrm>
            <a:off x="982882" y="1995062"/>
            <a:ext cx="281007" cy="266252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28502" y="2020961"/>
            <a:ext cx="5538378" cy="26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Pengukuran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berikutnya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selepas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matang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)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dibuat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seperti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berikut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;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95738" y="2434448"/>
            <a:ext cx="4397062" cy="2792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/>
            <a:r>
              <a:rPr lang="en-US" sz="1400" dirty="0">
                <a:latin typeface="Open Sans Light" panose="020B0306030504020204"/>
              </a:rPr>
              <a:t>Model Kos : Kos – </a:t>
            </a:r>
            <a:r>
              <a:rPr lang="en-US" sz="1400" dirty="0" err="1">
                <a:latin typeface="Open Sans Light" panose="020B0306030504020204"/>
              </a:rPr>
              <a:t>Susut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Nilai</a:t>
            </a:r>
            <a:r>
              <a:rPr lang="en-US" sz="1400" dirty="0">
                <a:latin typeface="Open Sans Light" panose="020B0306030504020204"/>
              </a:rPr>
              <a:t> - </a:t>
            </a:r>
            <a:r>
              <a:rPr lang="en-US" sz="1400" dirty="0" err="1">
                <a:latin typeface="Open Sans Light" panose="020B0306030504020204"/>
              </a:rPr>
              <a:t>Penjejasan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95737" y="3122450"/>
            <a:ext cx="4397061" cy="3065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/>
            <a:r>
              <a:rPr lang="en-US" sz="1400" dirty="0">
                <a:latin typeface="Open Sans Light" panose="020B0306030504020204"/>
              </a:rPr>
              <a:t>Model </a:t>
            </a:r>
            <a:r>
              <a:rPr lang="en-US" sz="1400" dirty="0" err="1">
                <a:latin typeface="Open Sans Light" panose="020B0306030504020204"/>
              </a:rPr>
              <a:t>Penilaian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semula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45" name="Freeform 36"/>
          <p:cNvSpPr>
            <a:spLocks noEditPoints="1"/>
          </p:cNvSpPr>
          <p:nvPr/>
        </p:nvSpPr>
        <p:spPr bwMode="auto">
          <a:xfrm>
            <a:off x="2721655" y="2773352"/>
            <a:ext cx="285176" cy="219723"/>
          </a:xfrm>
          <a:custGeom>
            <a:avLst/>
            <a:gdLst>
              <a:gd name="T0" fmla="*/ 91 w 91"/>
              <a:gd name="T1" fmla="*/ 40 h 94"/>
              <a:gd name="T2" fmla="*/ 86 w 91"/>
              <a:gd name="T3" fmla="*/ 61 h 94"/>
              <a:gd name="T4" fmla="*/ 67 w 91"/>
              <a:gd name="T5" fmla="*/ 72 h 94"/>
              <a:gd name="T6" fmla="*/ 59 w 91"/>
              <a:gd name="T7" fmla="*/ 69 h 94"/>
              <a:gd name="T8" fmla="*/ 56 w 91"/>
              <a:gd name="T9" fmla="*/ 65 h 94"/>
              <a:gd name="T10" fmla="*/ 42 w 91"/>
              <a:gd name="T11" fmla="*/ 72 h 94"/>
              <a:gd name="T12" fmla="*/ 28 w 91"/>
              <a:gd name="T13" fmla="*/ 65 h 94"/>
              <a:gd name="T14" fmla="*/ 24 w 91"/>
              <a:gd name="T15" fmla="*/ 49 h 94"/>
              <a:gd name="T16" fmla="*/ 29 w 91"/>
              <a:gd name="T17" fmla="*/ 32 h 94"/>
              <a:gd name="T18" fmla="*/ 45 w 91"/>
              <a:gd name="T19" fmla="*/ 24 h 94"/>
              <a:gd name="T20" fmla="*/ 56 w 91"/>
              <a:gd name="T21" fmla="*/ 29 h 94"/>
              <a:gd name="T22" fmla="*/ 57 w 91"/>
              <a:gd name="T23" fmla="*/ 26 h 94"/>
              <a:gd name="T24" fmla="*/ 66 w 91"/>
              <a:gd name="T25" fmla="*/ 26 h 94"/>
              <a:gd name="T26" fmla="*/ 64 w 91"/>
              <a:gd name="T27" fmla="*/ 55 h 94"/>
              <a:gd name="T28" fmla="*/ 65 w 91"/>
              <a:gd name="T29" fmla="*/ 60 h 94"/>
              <a:gd name="T30" fmla="*/ 68 w 91"/>
              <a:gd name="T31" fmla="*/ 61 h 94"/>
              <a:gd name="T32" fmla="*/ 80 w 91"/>
              <a:gd name="T33" fmla="*/ 40 h 94"/>
              <a:gd name="T34" fmla="*/ 72 w 91"/>
              <a:gd name="T35" fmla="*/ 20 h 94"/>
              <a:gd name="T36" fmla="*/ 48 w 91"/>
              <a:gd name="T37" fmla="*/ 11 h 94"/>
              <a:gd name="T38" fmla="*/ 23 w 91"/>
              <a:gd name="T39" fmla="*/ 20 h 94"/>
              <a:gd name="T40" fmla="*/ 11 w 91"/>
              <a:gd name="T41" fmla="*/ 48 h 94"/>
              <a:gd name="T42" fmla="*/ 21 w 91"/>
              <a:gd name="T43" fmla="*/ 74 h 94"/>
              <a:gd name="T44" fmla="*/ 45 w 91"/>
              <a:gd name="T45" fmla="*/ 83 h 94"/>
              <a:gd name="T46" fmla="*/ 73 w 91"/>
              <a:gd name="T47" fmla="*/ 78 h 94"/>
              <a:gd name="T48" fmla="*/ 74 w 91"/>
              <a:gd name="T49" fmla="*/ 77 h 94"/>
              <a:gd name="T50" fmla="*/ 74 w 91"/>
              <a:gd name="T51" fmla="*/ 88 h 94"/>
              <a:gd name="T52" fmla="*/ 74 w 91"/>
              <a:gd name="T53" fmla="*/ 88 h 94"/>
              <a:gd name="T54" fmla="*/ 45 w 91"/>
              <a:gd name="T55" fmla="*/ 94 h 94"/>
              <a:gd name="T56" fmla="*/ 14 w 91"/>
              <a:gd name="T57" fmla="*/ 83 h 94"/>
              <a:gd name="T58" fmla="*/ 0 w 91"/>
              <a:gd name="T59" fmla="*/ 47 h 94"/>
              <a:gd name="T60" fmla="*/ 13 w 91"/>
              <a:gd name="T61" fmla="*/ 13 h 94"/>
              <a:gd name="T62" fmla="*/ 28 w 91"/>
              <a:gd name="T63" fmla="*/ 4 h 94"/>
              <a:gd name="T64" fmla="*/ 48 w 91"/>
              <a:gd name="T65" fmla="*/ 0 h 94"/>
              <a:gd name="T66" fmla="*/ 80 w 91"/>
              <a:gd name="T67" fmla="*/ 12 h 94"/>
              <a:gd name="T68" fmla="*/ 88 w 91"/>
              <a:gd name="T69" fmla="*/ 24 h 94"/>
              <a:gd name="T70" fmla="*/ 91 w 91"/>
              <a:gd name="T71" fmla="*/ 40 h 94"/>
              <a:gd name="T72" fmla="*/ 52 w 91"/>
              <a:gd name="T73" fmla="*/ 56 h 94"/>
              <a:gd name="T74" fmla="*/ 54 w 91"/>
              <a:gd name="T75" fmla="*/ 46 h 94"/>
              <a:gd name="T76" fmla="*/ 52 w 91"/>
              <a:gd name="T77" fmla="*/ 38 h 94"/>
              <a:gd name="T78" fmla="*/ 45 w 91"/>
              <a:gd name="T79" fmla="*/ 35 h 94"/>
              <a:gd name="T80" fmla="*/ 38 w 91"/>
              <a:gd name="T81" fmla="*/ 39 h 94"/>
              <a:gd name="T82" fmla="*/ 36 w 91"/>
              <a:gd name="T83" fmla="*/ 49 h 94"/>
              <a:gd name="T84" fmla="*/ 44 w 91"/>
              <a:gd name="T85" fmla="*/ 61 h 94"/>
              <a:gd name="T86" fmla="*/ 52 w 91"/>
              <a:gd name="T87" fmla="*/ 5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1" h="94">
                <a:moveTo>
                  <a:pt x="91" y="40"/>
                </a:moveTo>
                <a:cubicBezTo>
                  <a:pt x="91" y="48"/>
                  <a:pt x="89" y="56"/>
                  <a:pt x="86" y="61"/>
                </a:cubicBezTo>
                <a:cubicBezTo>
                  <a:pt x="81" y="68"/>
                  <a:pt x="75" y="72"/>
                  <a:pt x="67" y="72"/>
                </a:cubicBezTo>
                <a:cubicBezTo>
                  <a:pt x="64" y="72"/>
                  <a:pt x="61" y="71"/>
                  <a:pt x="59" y="69"/>
                </a:cubicBezTo>
                <a:cubicBezTo>
                  <a:pt x="58" y="68"/>
                  <a:pt x="56" y="67"/>
                  <a:pt x="56" y="65"/>
                </a:cubicBezTo>
                <a:cubicBezTo>
                  <a:pt x="53" y="69"/>
                  <a:pt x="48" y="72"/>
                  <a:pt x="42" y="72"/>
                </a:cubicBezTo>
                <a:cubicBezTo>
                  <a:pt x="37" y="72"/>
                  <a:pt x="32" y="69"/>
                  <a:pt x="28" y="65"/>
                </a:cubicBezTo>
                <a:cubicBezTo>
                  <a:pt x="25" y="61"/>
                  <a:pt x="24" y="55"/>
                  <a:pt x="24" y="49"/>
                </a:cubicBezTo>
                <a:cubicBezTo>
                  <a:pt x="24" y="42"/>
                  <a:pt x="25" y="36"/>
                  <a:pt x="29" y="32"/>
                </a:cubicBezTo>
                <a:cubicBezTo>
                  <a:pt x="33" y="27"/>
                  <a:pt x="39" y="24"/>
                  <a:pt x="45" y="24"/>
                </a:cubicBezTo>
                <a:cubicBezTo>
                  <a:pt x="50" y="24"/>
                  <a:pt x="53" y="26"/>
                  <a:pt x="56" y="29"/>
                </a:cubicBezTo>
                <a:cubicBezTo>
                  <a:pt x="57" y="26"/>
                  <a:pt x="57" y="26"/>
                  <a:pt x="57" y="26"/>
                </a:cubicBezTo>
                <a:cubicBezTo>
                  <a:pt x="66" y="26"/>
                  <a:pt x="66" y="26"/>
                  <a:pt x="66" y="26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8"/>
                  <a:pt x="65" y="60"/>
                  <a:pt x="65" y="60"/>
                </a:cubicBezTo>
                <a:cubicBezTo>
                  <a:pt x="66" y="61"/>
                  <a:pt x="67" y="61"/>
                  <a:pt x="68" y="61"/>
                </a:cubicBezTo>
                <a:cubicBezTo>
                  <a:pt x="77" y="61"/>
                  <a:pt x="80" y="47"/>
                  <a:pt x="80" y="40"/>
                </a:cubicBezTo>
                <a:cubicBezTo>
                  <a:pt x="80" y="32"/>
                  <a:pt x="77" y="25"/>
                  <a:pt x="72" y="20"/>
                </a:cubicBezTo>
                <a:cubicBezTo>
                  <a:pt x="66" y="14"/>
                  <a:pt x="58" y="11"/>
                  <a:pt x="48" y="11"/>
                </a:cubicBezTo>
                <a:cubicBezTo>
                  <a:pt x="38" y="11"/>
                  <a:pt x="30" y="14"/>
                  <a:pt x="23" y="20"/>
                </a:cubicBezTo>
                <a:cubicBezTo>
                  <a:pt x="16" y="27"/>
                  <a:pt x="11" y="36"/>
                  <a:pt x="11" y="48"/>
                </a:cubicBezTo>
                <a:cubicBezTo>
                  <a:pt x="11" y="58"/>
                  <a:pt x="15" y="67"/>
                  <a:pt x="21" y="74"/>
                </a:cubicBezTo>
                <a:cubicBezTo>
                  <a:pt x="27" y="80"/>
                  <a:pt x="35" y="83"/>
                  <a:pt x="45" y="83"/>
                </a:cubicBezTo>
                <a:cubicBezTo>
                  <a:pt x="56" y="83"/>
                  <a:pt x="64" y="81"/>
                  <a:pt x="73" y="78"/>
                </a:cubicBezTo>
                <a:cubicBezTo>
                  <a:pt x="74" y="77"/>
                  <a:pt x="74" y="77"/>
                  <a:pt x="74" y="77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66" y="92"/>
                  <a:pt x="56" y="94"/>
                  <a:pt x="45" y="94"/>
                </a:cubicBezTo>
                <a:cubicBezTo>
                  <a:pt x="32" y="94"/>
                  <a:pt x="22" y="90"/>
                  <a:pt x="14" y="83"/>
                </a:cubicBezTo>
                <a:cubicBezTo>
                  <a:pt x="4" y="74"/>
                  <a:pt x="0" y="62"/>
                  <a:pt x="0" y="47"/>
                </a:cubicBezTo>
                <a:cubicBezTo>
                  <a:pt x="0" y="34"/>
                  <a:pt x="4" y="22"/>
                  <a:pt x="13" y="13"/>
                </a:cubicBezTo>
                <a:cubicBezTo>
                  <a:pt x="17" y="9"/>
                  <a:pt x="22" y="6"/>
                  <a:pt x="28" y="4"/>
                </a:cubicBezTo>
                <a:cubicBezTo>
                  <a:pt x="34" y="1"/>
                  <a:pt x="41" y="0"/>
                  <a:pt x="48" y="0"/>
                </a:cubicBezTo>
                <a:cubicBezTo>
                  <a:pt x="61" y="0"/>
                  <a:pt x="72" y="5"/>
                  <a:pt x="80" y="12"/>
                </a:cubicBezTo>
                <a:cubicBezTo>
                  <a:pt x="84" y="16"/>
                  <a:pt x="87" y="20"/>
                  <a:pt x="88" y="24"/>
                </a:cubicBezTo>
                <a:cubicBezTo>
                  <a:pt x="90" y="29"/>
                  <a:pt x="91" y="34"/>
                  <a:pt x="91" y="40"/>
                </a:cubicBezTo>
                <a:close/>
                <a:moveTo>
                  <a:pt x="52" y="56"/>
                </a:moveTo>
                <a:cubicBezTo>
                  <a:pt x="54" y="53"/>
                  <a:pt x="54" y="49"/>
                  <a:pt x="54" y="46"/>
                </a:cubicBezTo>
                <a:cubicBezTo>
                  <a:pt x="54" y="43"/>
                  <a:pt x="53" y="40"/>
                  <a:pt x="52" y="38"/>
                </a:cubicBezTo>
                <a:cubicBezTo>
                  <a:pt x="51" y="36"/>
                  <a:pt x="48" y="35"/>
                  <a:pt x="45" y="35"/>
                </a:cubicBezTo>
                <a:cubicBezTo>
                  <a:pt x="42" y="35"/>
                  <a:pt x="39" y="36"/>
                  <a:pt x="38" y="39"/>
                </a:cubicBezTo>
                <a:cubicBezTo>
                  <a:pt x="36" y="42"/>
                  <a:pt x="36" y="45"/>
                  <a:pt x="36" y="49"/>
                </a:cubicBezTo>
                <a:cubicBezTo>
                  <a:pt x="36" y="52"/>
                  <a:pt x="37" y="61"/>
                  <a:pt x="44" y="61"/>
                </a:cubicBezTo>
                <a:cubicBezTo>
                  <a:pt x="47" y="61"/>
                  <a:pt x="50" y="59"/>
                  <a:pt x="52" y="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9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827" y="1495359"/>
            <a:ext cx="7779099" cy="196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Dipegang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bentuk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bahan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bekalan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digunakan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proses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pengeluaran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622933"/>
            <a:ext cx="10538156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PERAKAUNAN ASET HIDUP SEBAGAI INVENTORI – MPSAS 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sp>
        <p:nvSpPr>
          <p:cNvPr id="49" name="Freeform 223"/>
          <p:cNvSpPr/>
          <p:nvPr/>
        </p:nvSpPr>
        <p:spPr bwMode="auto">
          <a:xfrm>
            <a:off x="999208" y="1448399"/>
            <a:ext cx="281007" cy="266252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223"/>
          <p:cNvSpPr/>
          <p:nvPr/>
        </p:nvSpPr>
        <p:spPr bwMode="auto">
          <a:xfrm>
            <a:off x="999208" y="1865807"/>
            <a:ext cx="281007" cy="266252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244828" y="1891706"/>
            <a:ext cx="5538378" cy="26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</a:p>
        </p:txBody>
      </p:sp>
      <p:sp>
        <p:nvSpPr>
          <p:cNvPr id="29" name="Freeform 223"/>
          <p:cNvSpPr/>
          <p:nvPr/>
        </p:nvSpPr>
        <p:spPr bwMode="auto">
          <a:xfrm>
            <a:off x="982882" y="2305958"/>
            <a:ext cx="281007" cy="266252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28502" y="2305959"/>
            <a:ext cx="6336080" cy="291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Dipegang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jualan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pengagihan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semasa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menjalankan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operasi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5256" y="1055685"/>
            <a:ext cx="5538378" cy="26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Pertanian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diakaunkan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sebagai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inventori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sekiranya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;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41780" y="1868485"/>
            <a:ext cx="8114656" cy="249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Dipegang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bentuk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bahan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bekalan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diagihkan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semasa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menyedia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perkhidmatan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7" name="Picture 16" descr="C:\Users\ZAMRI\AppData\Local\Microsoft\Windows\INetCache\Content.MSO\2881584C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02" y="3102648"/>
            <a:ext cx="2310226" cy="1169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ZAMRI\AppData\Local\Microsoft\Windows\INetCache\Content.MSO\985DE8D5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65" y="4763002"/>
            <a:ext cx="1485900" cy="123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Image result for penternak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7"/>
          <a:stretch/>
        </p:blipFill>
        <p:spPr bwMode="auto">
          <a:xfrm>
            <a:off x="4785360" y="3102648"/>
            <a:ext cx="2328672" cy="11693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Image result for penternak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2"/>
          <a:stretch/>
        </p:blipFill>
        <p:spPr bwMode="auto">
          <a:xfrm>
            <a:off x="4804410" y="4832391"/>
            <a:ext cx="2309622" cy="1078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C:\Users\ZAMRI\AppData\Local\Microsoft\Windows\INetCache\Content.MSO\C6155EE1.tmp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0"/>
          <a:stretch/>
        </p:blipFill>
        <p:spPr bwMode="auto">
          <a:xfrm>
            <a:off x="8095488" y="3102648"/>
            <a:ext cx="2401824" cy="1180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Image result for duria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88" y="4832390"/>
            <a:ext cx="2401824" cy="1078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80215" y="4352544"/>
            <a:ext cx="2039057" cy="301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mi R" panose="02030504000101010101" pitchFamily="18" charset="-127"/>
                <a:ea typeface="Ami R" panose="02030504000101010101" pitchFamily="18" charset="-127"/>
              </a:rPr>
              <a:t>pengeluaran</a:t>
            </a:r>
            <a:endParaRPr lang="en-US" dirty="0">
              <a:latin typeface="Ami R" panose="02030504000101010101" pitchFamily="18" charset="-127"/>
              <a:ea typeface="Ami R" panose="02030504000101010101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30167" y="4339250"/>
            <a:ext cx="2039057" cy="301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mi R" panose="02030504000101010101" pitchFamily="18" charset="-127"/>
                <a:ea typeface="Ami R" panose="02030504000101010101" pitchFamily="18" charset="-127"/>
              </a:rPr>
              <a:t>agihan</a:t>
            </a:r>
            <a:endParaRPr lang="en-US" dirty="0">
              <a:latin typeface="Ami R" panose="02030504000101010101" pitchFamily="18" charset="-127"/>
              <a:ea typeface="Ami R" panose="02030504000101010101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76871" y="4346258"/>
            <a:ext cx="2039057" cy="301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mi R" panose="02030504000101010101" pitchFamily="18" charset="-127"/>
                <a:ea typeface="Ami R" panose="02030504000101010101" pitchFamily="18" charset="-127"/>
              </a:rPr>
              <a:t>jualan</a:t>
            </a:r>
            <a:endParaRPr lang="en-US" dirty="0">
              <a:latin typeface="Ami R" panose="02030504000101010101" pitchFamily="18" charset="-127"/>
              <a:ea typeface="Ami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303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622933"/>
            <a:ext cx="10538156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USIA GUNA ASET BIOLOGI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91740"/>
              </p:ext>
            </p:extLst>
          </p:nvPr>
        </p:nvGraphicFramePr>
        <p:xfrm>
          <a:off x="999208" y="1270272"/>
          <a:ext cx="8128000" cy="4816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086855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77417750"/>
                    </a:ext>
                  </a:extLst>
                </a:gridCol>
              </a:tblGrid>
              <a:tr h="5191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 Light" panose="020B0306030504020204"/>
                        </a:rPr>
                        <a:t>KATEGORI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 Light" panose="020B0306030504020204"/>
                        </a:rPr>
                        <a:t>USIA GUNA (TAHUN)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584852"/>
                  </a:ext>
                </a:extLst>
              </a:tr>
              <a:tr h="140871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Open Sans Light" panose="020B0306030504020204"/>
                        </a:rPr>
                        <a:t>Haiwan</a:t>
                      </a:r>
                      <a:r>
                        <a:rPr lang="en-US" dirty="0">
                          <a:latin typeface="Open Sans Light" panose="020B0306030504020204"/>
                        </a:rPr>
                        <a:t> </a:t>
                      </a:r>
                      <a:r>
                        <a:rPr lang="en-US" dirty="0" err="1">
                          <a:latin typeface="Open Sans Light" panose="020B0306030504020204"/>
                        </a:rPr>
                        <a:t>Ternakan</a:t>
                      </a:r>
                      <a:endParaRPr lang="en-US" dirty="0">
                        <a:latin typeface="Open Sans Light" panose="020B0306030504020204"/>
                      </a:endParaRPr>
                    </a:p>
                    <a:p>
                      <a:endParaRPr lang="en-US" dirty="0">
                        <a:latin typeface="Open Sans Light" panose="020B0306030504020204"/>
                      </a:endParaRPr>
                    </a:p>
                    <a:p>
                      <a:endParaRPr lang="en-US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 3- 15 </a:t>
                      </a:r>
                      <a:r>
                        <a:rPr lang="en-US" dirty="0" err="1"/>
                        <a:t>tahun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68282"/>
                  </a:ext>
                </a:extLst>
              </a:tr>
              <a:tr h="1831324">
                <a:tc>
                  <a:txBody>
                    <a:bodyPr/>
                    <a:lstStyle/>
                    <a:p>
                      <a:endParaRPr lang="en-US" dirty="0">
                        <a:latin typeface="Open Sans Light" panose="020B0306030504020204"/>
                      </a:endParaRPr>
                    </a:p>
                    <a:p>
                      <a:r>
                        <a:rPr lang="en-US" dirty="0" err="1">
                          <a:latin typeface="Open Sans Light" panose="020B0306030504020204"/>
                        </a:rPr>
                        <a:t>Tumbuhan</a:t>
                      </a:r>
                      <a:endParaRPr lang="en-US" dirty="0">
                        <a:latin typeface="Open Sans Light" panose="020B0306030504020204"/>
                      </a:endParaRPr>
                    </a:p>
                    <a:p>
                      <a:endParaRPr lang="en-US" dirty="0">
                        <a:latin typeface="Open Sans Light" panose="020B0306030504020204"/>
                      </a:endParaRPr>
                    </a:p>
                    <a:p>
                      <a:endParaRPr lang="en-US" dirty="0">
                        <a:latin typeface="Open Sans Light" panose="020B0306030504020204"/>
                      </a:endParaRPr>
                    </a:p>
                    <a:p>
                      <a:endParaRPr lang="en-US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 err="1"/>
                        <a:t>Tiada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6936"/>
                  </a:ext>
                </a:extLst>
              </a:tr>
            </a:tbl>
          </a:graphicData>
        </a:graphic>
      </p:graphicFrame>
      <p:pic>
        <p:nvPicPr>
          <p:cNvPr id="16" name="Picture 15" descr="Image result for plant development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48" y="4562166"/>
            <a:ext cx="2522220" cy="119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ZAMRI\AppData\Local\Microsoft\Windows\INetCache\Content.MSO\1C468A42.tmp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4"/>
          <a:stretch/>
        </p:blipFill>
        <p:spPr bwMode="auto">
          <a:xfrm>
            <a:off x="1865548" y="2470221"/>
            <a:ext cx="2522220" cy="1146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6215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403477"/>
            <a:ext cx="10538156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ILUSTRASI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238537" y="1024629"/>
            <a:ext cx="10298827" cy="921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Pada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tahun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20x1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Jabatan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Perkhidmatan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Veterinar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Negeri Kedah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menternak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5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ekor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anak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lembu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hasil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pembiakan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)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dijual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1 Mac 20x1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Jabatan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Perkhidmatan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Veterinar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Negeri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Kedah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telah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membuat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pembelian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biologi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berikut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;</a:t>
            </a:r>
          </a:p>
          <a:p>
            <a:pPr marL="225425" indent="-225425" algn="just"/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)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Pembelian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tambahan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sebanyak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10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ekor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anak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lembu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telah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dibuat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kos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RM600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seekor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Jabatan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menganggarkan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pasaran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anak-anak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lembu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tersebut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sebanyak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RM700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seekor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kos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menjual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dianggar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RM100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seekor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. 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(ii)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Pembelian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7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ekor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lembu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baka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bagi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projek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pengahsilan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tenusu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kos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RM2,000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seekor</a:t>
            </a: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28" name="Freeform 223"/>
          <p:cNvSpPr/>
          <p:nvPr/>
        </p:nvSpPr>
        <p:spPr bwMode="auto">
          <a:xfrm>
            <a:off x="1012409" y="889238"/>
            <a:ext cx="226128" cy="324111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35024" y="2102008"/>
            <a:ext cx="4750314" cy="3566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 Light" panose="020B0306030504020204"/>
              </a:rPr>
              <a:t>PENGIKTIRAFAN ASET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5024" y="2490749"/>
            <a:ext cx="5555302" cy="21724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Open Sans Light" panose="020B0306030504020204"/>
              </a:rPr>
              <a:t>Anak </a:t>
            </a:r>
            <a:r>
              <a:rPr lang="en-US" sz="1400" dirty="0" err="1">
                <a:latin typeface="Open Sans Light" panose="020B0306030504020204"/>
              </a:rPr>
              <a:t>lembu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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Transformasi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aset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biologi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(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pengembangan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)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untuk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dijual</a:t>
            </a:r>
            <a:endParaRPr lang="en-US" sz="1400" dirty="0">
              <a:latin typeface="Open Sans Light" panose="020B0306030504020204"/>
              <a:sym typeface="Wingdings" panose="05000000000000000000" pitchFamily="2" charset="2"/>
            </a:endParaRPr>
          </a:p>
          <a:p>
            <a:endParaRPr lang="en-US" sz="500" dirty="0">
              <a:latin typeface="Open Sans Light" panose="020B0306030504020204"/>
              <a:sym typeface="Wingdings" panose="05000000000000000000" pitchFamily="2" charset="2"/>
            </a:endParaRPr>
          </a:p>
          <a:p>
            <a:endParaRPr lang="en-US" sz="800" dirty="0">
              <a:latin typeface="Open Sans Light" panose="020B0306030504020204"/>
              <a:sym typeface="Wingdings" panose="05000000000000000000" pitchFamily="2" charset="2"/>
            </a:endParaRPr>
          </a:p>
          <a:p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5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ekor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anak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lembu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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diperolehi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melalui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urusniaga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bukan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pertukaran</a:t>
            </a:r>
            <a:endParaRPr lang="en-US" sz="1400" dirty="0">
              <a:latin typeface="Open Sans Light" panose="020B0306030504020204"/>
              <a:sym typeface="Wingdings" panose="05000000000000000000" pitchFamily="2" charset="2"/>
            </a:endParaRPr>
          </a:p>
          <a:p>
            <a:endParaRPr lang="en-US" sz="500" dirty="0">
              <a:latin typeface="Open Sans Light" panose="020B0306030504020204"/>
              <a:sym typeface="Wingdings" panose="05000000000000000000" pitchFamily="2" charset="2"/>
            </a:endParaRPr>
          </a:p>
          <a:p>
            <a:endParaRPr lang="en-US" sz="800" dirty="0">
              <a:latin typeface="Open Sans Light" panose="020B0306030504020204"/>
              <a:sym typeface="Wingdings" panose="05000000000000000000" pitchFamily="2" charset="2"/>
            </a:endParaRPr>
          </a:p>
          <a:p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10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ekor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anak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lembu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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diperoleh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melalui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urusniaga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pertukaran</a:t>
            </a:r>
            <a:endParaRPr lang="en-US" sz="1400" dirty="0">
              <a:latin typeface="Open Sans Light" panose="020B0306030504020204"/>
              <a:sym typeface="Wingdings" panose="05000000000000000000" pitchFamily="2" charset="2"/>
            </a:endParaRPr>
          </a:p>
          <a:p>
            <a:endParaRPr lang="en-US" sz="500" dirty="0">
              <a:latin typeface="Open Sans Light" panose="020B0306030504020204"/>
              <a:sym typeface="Wingdings" panose="05000000000000000000" pitchFamily="2" charset="2"/>
            </a:endParaRPr>
          </a:p>
          <a:p>
            <a:endParaRPr lang="en-US" sz="500" dirty="0">
              <a:latin typeface="Open Sans Light" panose="020B0306030504020204"/>
              <a:sym typeface="Wingdings" panose="05000000000000000000" pitchFamily="2" charset="2"/>
            </a:endParaRPr>
          </a:p>
          <a:p>
            <a:endParaRPr lang="en-US" sz="500" dirty="0">
              <a:latin typeface="Open Sans Light" panose="020B0306030504020204"/>
              <a:sym typeface="Wingdings" panose="05000000000000000000" pitchFamily="2" charset="2"/>
            </a:endParaRPr>
          </a:p>
          <a:p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Nilai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saksama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boleh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diukur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dengan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jelas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 [RM700 – 100] = RM600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5024" y="4834328"/>
            <a:ext cx="5555302" cy="934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Open Sans Light" panose="020B0306030504020204"/>
              </a:rPr>
              <a:t>    </a:t>
            </a:r>
            <a:r>
              <a:rPr lang="en-US" sz="1400" dirty="0" err="1">
                <a:latin typeface="Open Sans Light" panose="020B0306030504020204"/>
              </a:rPr>
              <a:t>Lembu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baka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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Diguna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untuk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pengeluaran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pertanian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</a:p>
          <a:p>
            <a:endParaRPr lang="en-US" sz="500" dirty="0">
              <a:latin typeface="Open Sans Light" panose="020B0306030504020204"/>
              <a:sym typeface="Wingdings" panose="05000000000000000000" pitchFamily="2" charset="2"/>
            </a:endParaRPr>
          </a:p>
          <a:p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    7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ekor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anak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lembu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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diperolehi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melalui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 Light" panose="020B0306030504020204"/>
                <a:sym typeface="Wingdings" panose="05000000000000000000" pitchFamily="2" charset="2"/>
              </a:rPr>
              <a:t>pertukaran</a:t>
            </a:r>
            <a:endParaRPr lang="en-US" sz="500" dirty="0">
              <a:latin typeface="Open Sans Light" panose="020B0306030504020204"/>
              <a:sym typeface="Wingdings" panose="05000000000000000000" pitchFamily="2" charset="2"/>
            </a:endParaRPr>
          </a:p>
          <a:p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    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90326" y="3799628"/>
            <a:ext cx="414184" cy="53362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890326" y="5031962"/>
            <a:ext cx="414184" cy="53362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64360" y="3531749"/>
            <a:ext cx="2379407" cy="11314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Open Sans Light" panose="020B0306030504020204"/>
              </a:rPr>
              <a:t>Aset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Biologi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Untuk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Aktiviti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Pertanian</a:t>
            </a:r>
            <a:endParaRPr lang="en-US" sz="1400" dirty="0">
              <a:latin typeface="Open Sans Light" panose="020B0306030504020204"/>
            </a:endParaRPr>
          </a:p>
          <a:p>
            <a:pPr algn="ctr"/>
            <a:r>
              <a:rPr lang="en-US" sz="1400" dirty="0">
                <a:latin typeface="Open Sans Light" panose="020B0306030504020204"/>
              </a:rPr>
              <a:t>MPSAS 27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364360" y="4834328"/>
            <a:ext cx="2379407" cy="9342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Open Sans Light" panose="020B0306030504020204"/>
              </a:rPr>
              <a:t>Aset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Biologi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Dipegang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Untuk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Pengeluaran</a:t>
            </a:r>
            <a:endParaRPr lang="en-US" sz="1400" dirty="0">
              <a:latin typeface="Open Sans Light" panose="020B0306030504020204"/>
            </a:endParaRPr>
          </a:p>
          <a:p>
            <a:pPr algn="ctr"/>
            <a:r>
              <a:rPr lang="en-US" sz="1400" dirty="0">
                <a:latin typeface="Open Sans Light" panose="020B0306030504020204"/>
              </a:rPr>
              <a:t>MPSAS 17 - HLP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982200" y="2778962"/>
            <a:ext cx="2051246" cy="11469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Open Sans Light" panose="020B0306030504020204"/>
              </a:rPr>
              <a:t>Nilai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Saksama</a:t>
            </a:r>
            <a:endParaRPr lang="en-US" sz="1400" dirty="0">
              <a:latin typeface="Open Sans Light" panose="020B0306030504020204"/>
            </a:endParaRPr>
          </a:p>
          <a:p>
            <a:pPr algn="ctr"/>
            <a:r>
              <a:rPr lang="en-US" sz="1400" dirty="0">
                <a:latin typeface="Open Sans Light" panose="020B0306030504020204"/>
              </a:rPr>
              <a:t> – </a:t>
            </a:r>
          </a:p>
          <a:p>
            <a:pPr algn="ctr"/>
            <a:r>
              <a:rPr lang="en-US" sz="1400" dirty="0">
                <a:latin typeface="Open Sans Light" panose="020B0306030504020204"/>
              </a:rPr>
              <a:t>Kos </a:t>
            </a:r>
            <a:r>
              <a:rPr lang="en-US" sz="1400" dirty="0" err="1">
                <a:latin typeface="Open Sans Light" panose="020B0306030504020204"/>
              </a:rPr>
              <a:t>Untuk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Menjual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82200" y="4829000"/>
            <a:ext cx="2051246" cy="9395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 Light" panose="020B0306030504020204"/>
              </a:rPr>
              <a:t>Kos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982200" y="2369081"/>
            <a:ext cx="2051247" cy="3566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 Light" panose="020B0306030504020204"/>
              </a:rPr>
              <a:t>PENGUKURAN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EC2DC9-B986-4477-BBFF-D6B0A909C45A}"/>
              </a:ext>
            </a:extLst>
          </p:cNvPr>
          <p:cNvSpPr/>
          <p:nvPr/>
        </p:nvSpPr>
        <p:spPr>
          <a:xfrm>
            <a:off x="9982200" y="3950163"/>
            <a:ext cx="2051246" cy="713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 Light" panose="020B0306030504020204"/>
              </a:rPr>
              <a:t>Kos</a:t>
            </a:r>
          </a:p>
        </p:txBody>
      </p:sp>
    </p:spTree>
    <p:extLst>
      <p:ext uri="{BB962C8B-B14F-4D97-AF65-F5344CB8AC3E}">
        <p14:creationId xmlns:p14="http://schemas.microsoft.com/office/powerpoint/2010/main" val="63348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46120" y="221652"/>
            <a:ext cx="8301101" cy="425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Light" panose="020B0306030504020204"/>
            </a:endParaRPr>
          </a:p>
          <a:p>
            <a:pPr algn="ctr"/>
            <a:r>
              <a:rPr lang="en-US" b="1" dirty="0">
                <a:latin typeface="Open Sans Light" panose="020B0306030504020204"/>
              </a:rPr>
              <a:t>MPSAS 27 - PERTANIAN</a:t>
            </a:r>
          </a:p>
          <a:p>
            <a:pPr algn="ctr"/>
            <a:endParaRPr lang="en-US" b="1" dirty="0">
              <a:latin typeface="Open Sans Light" panose="020B0306030504020204"/>
            </a:endParaRPr>
          </a:p>
        </p:txBody>
      </p:sp>
      <p:sp>
        <p:nvSpPr>
          <p:cNvPr id="19" name="Hexagon 4"/>
          <p:cNvSpPr txBox="1"/>
          <p:nvPr/>
        </p:nvSpPr>
        <p:spPr>
          <a:xfrm>
            <a:off x="1483793" y="2818719"/>
            <a:ext cx="1035604" cy="11547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Open Sans Light" panose="020B0306030504020204"/>
              </a:rPr>
              <a:t>MPSAS 27</a:t>
            </a:r>
            <a:endParaRPr lang="en-US" sz="1600" b="1" kern="1200" dirty="0">
              <a:latin typeface="Open Sans Light" panose="020B030603050402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8029" y="2600128"/>
            <a:ext cx="2456590" cy="900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Open Sans Light" panose="020B0306030504020204"/>
              </a:rPr>
              <a:t>TANAMAN TAHUNAN @ TANAMAN SAKA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51457" y="4034288"/>
            <a:ext cx="2456590" cy="9007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Open Sans Light" panose="020B0306030504020204"/>
              </a:rPr>
              <a:t>PERHUTANAN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000" dirty="0">
              <a:latin typeface="Open Sans Light" panose="020B030603050402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3FE4EF-C56F-4FAB-B03F-AE92F97D4771}"/>
              </a:ext>
            </a:extLst>
          </p:cNvPr>
          <p:cNvSpPr/>
          <p:nvPr/>
        </p:nvSpPr>
        <p:spPr>
          <a:xfrm>
            <a:off x="7615668" y="1440096"/>
            <a:ext cx="2456590" cy="9007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Open Sans Light" panose="020B0306030504020204"/>
              </a:rPr>
              <a:t>PERUSAHAAN LADANG &amp; KEBUN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FF7919-C2FB-434D-9621-0972BADC3AD9}"/>
              </a:ext>
            </a:extLst>
          </p:cNvPr>
          <p:cNvSpPr/>
          <p:nvPr/>
        </p:nvSpPr>
        <p:spPr>
          <a:xfrm>
            <a:off x="1358029" y="1358288"/>
            <a:ext cx="2456590" cy="900757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Open Sans Light" panose="020B0306030504020204"/>
              </a:rPr>
              <a:t>TERNAKAN HAIWAN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517909-77E2-4698-A263-E6893EC57ACF}"/>
              </a:ext>
            </a:extLst>
          </p:cNvPr>
          <p:cNvSpPr/>
          <p:nvPr/>
        </p:nvSpPr>
        <p:spPr>
          <a:xfrm>
            <a:off x="7615668" y="2959754"/>
            <a:ext cx="2456590" cy="90075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Open Sans Light" panose="020B0306030504020204"/>
              </a:rPr>
              <a:t>FLORIKULTUR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2BC20F-699F-43B8-B729-2C88F8B564B1}"/>
              </a:ext>
            </a:extLst>
          </p:cNvPr>
          <p:cNvSpPr/>
          <p:nvPr/>
        </p:nvSpPr>
        <p:spPr>
          <a:xfrm>
            <a:off x="7615668" y="4248186"/>
            <a:ext cx="2456590" cy="900757"/>
          </a:xfrm>
          <a:prstGeom prst="rect">
            <a:avLst/>
          </a:prstGeom>
          <a:solidFill>
            <a:srgbClr val="CC99F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Open Sans Light" panose="020B0306030504020204"/>
              </a:rPr>
              <a:t>AKUAKULTUR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0EA29A-E43F-4790-8753-C4662B6299B8}"/>
              </a:ext>
            </a:extLst>
          </p:cNvPr>
          <p:cNvSpPr/>
          <p:nvPr/>
        </p:nvSpPr>
        <p:spPr>
          <a:xfrm>
            <a:off x="4765964" y="2818719"/>
            <a:ext cx="1867659" cy="104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PERTANIAN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19CD53-9E79-4ED8-8766-01C784B1CD06}"/>
              </a:ext>
            </a:extLst>
          </p:cNvPr>
          <p:cNvCxnSpPr>
            <a:cxnSpLocks/>
          </p:cNvCxnSpPr>
          <p:nvPr/>
        </p:nvCxnSpPr>
        <p:spPr>
          <a:xfrm flipV="1">
            <a:off x="6169890" y="1890475"/>
            <a:ext cx="1226780" cy="1000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A58FAD-B17C-4918-ABAF-E6BE18A86635}"/>
              </a:ext>
            </a:extLst>
          </p:cNvPr>
          <p:cNvCxnSpPr>
            <a:stCxn id="2" idx="3"/>
          </p:cNvCxnSpPr>
          <p:nvPr/>
        </p:nvCxnSpPr>
        <p:spPr>
          <a:xfrm flipH="1">
            <a:off x="3934691" y="3707944"/>
            <a:ext cx="1104785" cy="707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4ADE12-719B-44A9-B640-4112B511A6AC}"/>
              </a:ext>
            </a:extLst>
          </p:cNvPr>
          <p:cNvCxnSpPr>
            <a:cxnSpLocks/>
          </p:cNvCxnSpPr>
          <p:nvPr/>
        </p:nvCxnSpPr>
        <p:spPr>
          <a:xfrm flipH="1" flipV="1">
            <a:off x="4008583" y="1890475"/>
            <a:ext cx="1209962" cy="1000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2B0603-AC24-4B2A-AD49-9D2A64DABF45}"/>
              </a:ext>
            </a:extLst>
          </p:cNvPr>
          <p:cNvCxnSpPr/>
          <p:nvPr/>
        </p:nvCxnSpPr>
        <p:spPr>
          <a:xfrm>
            <a:off x="6633623" y="3339615"/>
            <a:ext cx="8755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90F6BCB-4BF0-4F50-95B2-037FA90C1041}"/>
              </a:ext>
            </a:extLst>
          </p:cNvPr>
          <p:cNvCxnSpPr>
            <a:stCxn id="2" idx="2"/>
          </p:cNvCxnSpPr>
          <p:nvPr/>
        </p:nvCxnSpPr>
        <p:spPr>
          <a:xfrm flipH="1" flipV="1">
            <a:off x="3934691" y="3121891"/>
            <a:ext cx="831273" cy="217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7EF414F-069F-460E-8F73-345CBF9ECC15}"/>
              </a:ext>
            </a:extLst>
          </p:cNvPr>
          <p:cNvCxnSpPr>
            <a:endCxn id="31" idx="1"/>
          </p:cNvCxnSpPr>
          <p:nvPr/>
        </p:nvCxnSpPr>
        <p:spPr>
          <a:xfrm>
            <a:off x="6096000" y="3860511"/>
            <a:ext cx="1519668" cy="8380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27B55D3-C479-4C41-9606-0F8AF91F0438}"/>
              </a:ext>
            </a:extLst>
          </p:cNvPr>
          <p:cNvCxnSpPr/>
          <p:nvPr/>
        </p:nvCxnSpPr>
        <p:spPr>
          <a:xfrm flipH="1">
            <a:off x="3933811" y="3707944"/>
            <a:ext cx="1104785" cy="707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5355A51-44E0-4FA0-9635-2F02B9C8576B}"/>
              </a:ext>
            </a:extLst>
          </p:cNvPr>
          <p:cNvCxnSpPr>
            <a:cxnSpLocks/>
          </p:cNvCxnSpPr>
          <p:nvPr/>
        </p:nvCxnSpPr>
        <p:spPr>
          <a:xfrm flipH="1" flipV="1">
            <a:off x="4007703" y="1890475"/>
            <a:ext cx="1209962" cy="1000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71AF405-BB12-4325-912D-F4201F1EEE23}"/>
              </a:ext>
            </a:extLst>
          </p:cNvPr>
          <p:cNvCxnSpPr/>
          <p:nvPr/>
        </p:nvCxnSpPr>
        <p:spPr>
          <a:xfrm flipH="1" flipV="1">
            <a:off x="3933811" y="3121891"/>
            <a:ext cx="831273" cy="2177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9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82882" y="469753"/>
            <a:ext cx="9295307" cy="39384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ILUSTRASI 1 – KAEDAH MEMPERAKAUNKAN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7296"/>
              </p:ext>
            </p:extLst>
          </p:nvPr>
        </p:nvGraphicFramePr>
        <p:xfrm>
          <a:off x="1008915" y="3414112"/>
          <a:ext cx="9290304" cy="824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9904">
                  <a:extLst>
                    <a:ext uri="{9D8B030D-6E8A-4147-A177-3AD203B41FA5}">
                      <a16:colId xmlns:a16="http://schemas.microsoft.com/office/drawing/2014/main" val="3159486810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579931174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3621269415"/>
                    </a:ext>
                  </a:extLst>
                </a:gridCol>
              </a:tblGrid>
              <a:tr h="46063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Amaun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(RM)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Kod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Perakaunan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85052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Aset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Biologi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(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dinilai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pada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harga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kos)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6,000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A1736103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6851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987885" y="931469"/>
            <a:ext cx="2286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Open Sans Light" panose="020B0306030504020204"/>
              </a:rPr>
              <a:t>PENGIKTIRAFAN AWAL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58914"/>
              </p:ext>
            </p:extLst>
          </p:nvPr>
        </p:nvGraphicFramePr>
        <p:xfrm>
          <a:off x="987885" y="1692446"/>
          <a:ext cx="9290304" cy="113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9904">
                  <a:extLst>
                    <a:ext uri="{9D8B030D-6E8A-4147-A177-3AD203B41FA5}">
                      <a16:colId xmlns:a16="http://schemas.microsoft.com/office/drawing/2014/main" val="3159486810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579931174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3621269415"/>
                    </a:ext>
                  </a:extLst>
                </a:gridCol>
              </a:tblGrid>
              <a:tr h="46063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Amaun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(RM)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Kod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Perakaunan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85052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Dt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Aset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Biologi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[RM700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– RM100]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3,000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A1736103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6851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 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Kt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Untung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atas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Transformasi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Aset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Biologi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3,000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H0187101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176053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987885" y="1355221"/>
            <a:ext cx="9290304" cy="2776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Open Sans Light" panose="020B0306030504020204"/>
              </a:rPr>
              <a:t>1) </a:t>
            </a:r>
            <a:r>
              <a:rPr lang="en-US" sz="1400" dirty="0" err="1">
                <a:latin typeface="Open Sans Light" panose="020B0306030504020204"/>
              </a:rPr>
              <a:t>Pelarasan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Jurnal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Bagi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Memperakaun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Urusniaga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Bukan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Pertukaran</a:t>
            </a:r>
            <a:r>
              <a:rPr lang="en-US" sz="1400" dirty="0">
                <a:latin typeface="Open Sans Light" panose="020B0306030504020204"/>
              </a:rPr>
              <a:t> – 5 </a:t>
            </a:r>
            <a:r>
              <a:rPr lang="en-US" sz="1400" dirty="0" err="1">
                <a:latin typeface="Open Sans Light" panose="020B0306030504020204"/>
              </a:rPr>
              <a:t>ekor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lembu</a:t>
            </a:r>
            <a:r>
              <a:rPr lang="en-US" sz="1400" dirty="0">
                <a:latin typeface="Open Sans Light" panose="020B0306030504020204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15317" y="3091107"/>
            <a:ext cx="9262872" cy="2864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Open Sans Light" panose="020B0306030504020204"/>
              </a:rPr>
              <a:t>2) </a:t>
            </a:r>
            <a:r>
              <a:rPr lang="en-US" sz="1400" dirty="0" err="1">
                <a:latin typeface="Open Sans Light" panose="020B0306030504020204"/>
              </a:rPr>
              <a:t>Membuat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pertanggungan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pada</a:t>
            </a:r>
            <a:r>
              <a:rPr lang="en-US" sz="1400" dirty="0">
                <a:latin typeface="Open Sans Light" panose="020B0306030504020204"/>
              </a:rPr>
              <a:t> LO &amp; </a:t>
            </a:r>
            <a:r>
              <a:rPr lang="en-US" sz="1400" dirty="0" err="1">
                <a:latin typeface="Open Sans Light" panose="020B0306030504020204"/>
              </a:rPr>
              <a:t>Baucar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Bayaran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Bagi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Mengakaun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Urusniaga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Pertukaran</a:t>
            </a:r>
            <a:r>
              <a:rPr lang="en-US" sz="1400" dirty="0">
                <a:latin typeface="Open Sans Light" panose="020B0306030504020204"/>
              </a:rPr>
              <a:t> – 10 </a:t>
            </a:r>
            <a:r>
              <a:rPr lang="en-US" sz="1400" dirty="0" err="1">
                <a:latin typeface="Open Sans Light" panose="020B0306030504020204"/>
              </a:rPr>
              <a:t>ekor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lembu</a:t>
            </a:r>
            <a:endParaRPr lang="en-US" sz="1400" dirty="0">
              <a:latin typeface="Open Sans Light" panose="020B0306030504020204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916498"/>
              </p:ext>
            </p:extLst>
          </p:nvPr>
        </p:nvGraphicFramePr>
        <p:xfrm>
          <a:off x="1013833" y="4982359"/>
          <a:ext cx="9290304" cy="824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9904">
                  <a:extLst>
                    <a:ext uri="{9D8B030D-6E8A-4147-A177-3AD203B41FA5}">
                      <a16:colId xmlns:a16="http://schemas.microsoft.com/office/drawing/2014/main" val="3159486810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579931174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3621269415"/>
                    </a:ext>
                  </a:extLst>
                </a:gridCol>
              </a:tblGrid>
              <a:tr h="46063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Amaun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(RM)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Kod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Perakaunan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85052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Aset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Biologi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14,000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A1436102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6851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1020235" y="4476830"/>
            <a:ext cx="9262872" cy="4689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Open Sans Light" panose="020B0306030504020204"/>
              </a:rPr>
              <a:t>3) </a:t>
            </a:r>
            <a:r>
              <a:rPr lang="en-US" sz="1400" dirty="0" err="1">
                <a:latin typeface="Open Sans Light" panose="020B0306030504020204"/>
              </a:rPr>
              <a:t>Membuat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pertanggungan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pada</a:t>
            </a:r>
            <a:r>
              <a:rPr lang="en-US" sz="1400" dirty="0">
                <a:latin typeface="Open Sans Light" panose="020B0306030504020204"/>
              </a:rPr>
              <a:t> LO &amp; </a:t>
            </a:r>
            <a:r>
              <a:rPr lang="en-US" sz="1400" dirty="0" err="1">
                <a:latin typeface="Open Sans Light" panose="020B0306030504020204"/>
              </a:rPr>
              <a:t>Baucar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Bayaran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Bagi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Mengakaun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Urusniaga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Pertukaran</a:t>
            </a:r>
            <a:r>
              <a:rPr lang="en-US" sz="1400" dirty="0">
                <a:latin typeface="Open Sans Light" panose="020B0306030504020204"/>
              </a:rPr>
              <a:t> – 7 </a:t>
            </a:r>
            <a:r>
              <a:rPr lang="en-US" sz="1400" dirty="0" err="1">
                <a:latin typeface="Open Sans Light" panose="020B0306030504020204"/>
              </a:rPr>
              <a:t>ekor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lembu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baka</a:t>
            </a:r>
            <a:endParaRPr lang="en-US" sz="1400" dirty="0">
              <a:latin typeface="Open Sans Light" panose="020B03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8553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403477"/>
            <a:ext cx="10538156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ILUSTRASI 1 – PENYATA KEWANGAN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07374"/>
              </p:ext>
            </p:extLst>
          </p:nvPr>
        </p:nvGraphicFramePr>
        <p:xfrm>
          <a:off x="999208" y="1260440"/>
          <a:ext cx="7063244" cy="166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231">
                  <a:extLst>
                    <a:ext uri="{9D8B030D-6E8A-4147-A177-3AD203B41FA5}">
                      <a16:colId xmlns:a16="http://schemas.microsoft.com/office/drawing/2014/main" val="3340933550"/>
                    </a:ext>
                  </a:extLst>
                </a:gridCol>
                <a:gridCol w="1238864">
                  <a:extLst>
                    <a:ext uri="{9D8B030D-6E8A-4147-A177-3AD203B41FA5}">
                      <a16:colId xmlns:a16="http://schemas.microsoft.com/office/drawing/2014/main" val="2438633783"/>
                    </a:ext>
                  </a:extLst>
                </a:gridCol>
                <a:gridCol w="1691149">
                  <a:extLst>
                    <a:ext uri="{9D8B030D-6E8A-4147-A177-3AD203B41FA5}">
                      <a16:colId xmlns:a16="http://schemas.microsoft.com/office/drawing/2014/main" val="1075314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31 Dis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20x1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32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ASET BUKAN SEMASA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9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Aset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Biologi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9,000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12524"/>
                  </a:ext>
                </a:extLst>
              </a:tr>
              <a:tr h="124434">
                <a:tc>
                  <a:txBody>
                    <a:bodyPr/>
                    <a:lstStyle/>
                    <a:p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12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Hartanah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Loji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&amp;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Peralatan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14,000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0026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99208" y="930505"/>
            <a:ext cx="4900147" cy="3004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 Light" panose="020B0306030504020204"/>
              </a:rPr>
              <a:t>PENYATA KEDUDUKAN KEWANGAN 20x1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086666"/>
              </p:ext>
            </p:extLst>
          </p:nvPr>
        </p:nvGraphicFramePr>
        <p:xfrm>
          <a:off x="1004121" y="3831581"/>
          <a:ext cx="7063244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231">
                  <a:extLst>
                    <a:ext uri="{9D8B030D-6E8A-4147-A177-3AD203B41FA5}">
                      <a16:colId xmlns:a16="http://schemas.microsoft.com/office/drawing/2014/main" val="3340933550"/>
                    </a:ext>
                  </a:extLst>
                </a:gridCol>
                <a:gridCol w="1238864">
                  <a:extLst>
                    <a:ext uri="{9D8B030D-6E8A-4147-A177-3AD203B41FA5}">
                      <a16:colId xmlns:a16="http://schemas.microsoft.com/office/drawing/2014/main" val="2438633783"/>
                    </a:ext>
                  </a:extLst>
                </a:gridCol>
                <a:gridCol w="1691149">
                  <a:extLst>
                    <a:ext uri="{9D8B030D-6E8A-4147-A177-3AD203B41FA5}">
                      <a16:colId xmlns:a16="http://schemas.microsoft.com/office/drawing/2014/main" val="1075314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31 Dis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20x1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32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Nilai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saksama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keluaran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pertanian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0.00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4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Untung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yang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timbul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daripada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perubahan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dalam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nilai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saksama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tolak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kos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untuk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menjual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ternakan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lembu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3,000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9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12524"/>
                  </a:ext>
                </a:extLst>
              </a:tr>
              <a:tr h="124434">
                <a:tc>
                  <a:txBody>
                    <a:bodyPr/>
                    <a:lstStyle/>
                    <a:p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125541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004121" y="3501646"/>
            <a:ext cx="4900147" cy="3004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 Light" panose="020B0306030504020204"/>
              </a:rPr>
              <a:t>PENYATA PRESTASI KEWANGAN 20x1</a:t>
            </a:r>
          </a:p>
        </p:txBody>
      </p:sp>
    </p:spTree>
    <p:extLst>
      <p:ext uri="{BB962C8B-B14F-4D97-AF65-F5344CB8AC3E}">
        <p14:creationId xmlns:p14="http://schemas.microsoft.com/office/powerpoint/2010/main" val="2232935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403477"/>
            <a:ext cx="10538156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ILUSTRASI 2 – PENGUKURAN BERIKUTNYA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238537" y="622153"/>
            <a:ext cx="10298827" cy="921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tahun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20x2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nilai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pasaran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anak-anak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lembu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tersebut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sebanyak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RM800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seekor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kos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menjual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dianggar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RM100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seekor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. </a:t>
            </a:r>
          </a:p>
        </p:txBody>
      </p:sp>
      <p:sp>
        <p:nvSpPr>
          <p:cNvPr id="28" name="Freeform 223"/>
          <p:cNvSpPr/>
          <p:nvPr/>
        </p:nvSpPr>
        <p:spPr bwMode="auto">
          <a:xfrm>
            <a:off x="1012409" y="889238"/>
            <a:ext cx="226128" cy="324111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50496"/>
              </p:ext>
            </p:extLst>
          </p:nvPr>
        </p:nvGraphicFramePr>
        <p:xfrm>
          <a:off x="1335024" y="1885145"/>
          <a:ext cx="9290304" cy="113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9904">
                  <a:extLst>
                    <a:ext uri="{9D8B030D-6E8A-4147-A177-3AD203B41FA5}">
                      <a16:colId xmlns:a16="http://schemas.microsoft.com/office/drawing/2014/main" val="3159486810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579931174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3621269415"/>
                    </a:ext>
                  </a:extLst>
                </a:gridCol>
              </a:tblGrid>
              <a:tr h="46063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Amaun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(RM)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Kod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Perakaunan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85052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Dt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Aset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Biologi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2,000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A1736103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6851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 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Kt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Untung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atas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Transformasi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Aset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Biologi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2,000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H0187101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17605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35024" y="1581913"/>
            <a:ext cx="9290304" cy="2641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Open Sans Light" panose="020B0306030504020204"/>
              </a:rPr>
              <a:t>1) </a:t>
            </a:r>
            <a:r>
              <a:rPr lang="en-US" sz="1400" dirty="0" err="1">
                <a:latin typeface="Open Sans Light" panose="020B0306030504020204"/>
              </a:rPr>
              <a:t>Pelarasan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Jurnal</a:t>
            </a:r>
            <a:r>
              <a:rPr lang="en-US" sz="1400" dirty="0">
                <a:latin typeface="Open Sans Light" panose="020B0306030504020204"/>
              </a:rPr>
              <a:t> – </a:t>
            </a:r>
            <a:r>
              <a:rPr lang="en-US" sz="1400" dirty="0" err="1">
                <a:latin typeface="Open Sans Light" panose="020B0306030504020204"/>
              </a:rPr>
              <a:t>Bagi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mengakaun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transformasi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aset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biologi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5024" y="3236976"/>
            <a:ext cx="5970940" cy="49377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Open Sans Light" panose="020B0306030504020204"/>
              </a:rPr>
              <a:t>Pengukuran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berikutnya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 </a:t>
            </a:r>
            <a:r>
              <a:rPr lang="en-US" sz="1400" dirty="0">
                <a:latin typeface="Open Sans Light" panose="020B0306030504020204"/>
              </a:rPr>
              <a:t>RM800 – 100 = RM700 x 15 = RM10,500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35024" y="3876381"/>
            <a:ext cx="5970940" cy="49377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Open Sans Light" panose="020B0306030504020204"/>
              </a:rPr>
              <a:t>Keuntungan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Transformasi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>
                <a:latin typeface="Open Sans Light" panose="020B0306030504020204"/>
                <a:sym typeface="Wingdings" panose="05000000000000000000" pitchFamily="2" charset="2"/>
              </a:rPr>
              <a:t> </a:t>
            </a:r>
            <a:r>
              <a:rPr lang="en-US" sz="1400" dirty="0">
                <a:latin typeface="Open Sans Light" panose="020B0306030504020204"/>
              </a:rPr>
              <a:t>RM10,500 – RM9,000 = RM1,500</a:t>
            </a:r>
          </a:p>
        </p:txBody>
      </p:sp>
    </p:spTree>
    <p:extLst>
      <p:ext uri="{BB962C8B-B14F-4D97-AF65-F5344CB8AC3E}">
        <p14:creationId xmlns:p14="http://schemas.microsoft.com/office/powerpoint/2010/main" val="3279751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403477"/>
            <a:ext cx="10538156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ILUSTRASI 2 – PENYATA KEWANGAN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001166"/>
              </p:ext>
            </p:extLst>
          </p:nvPr>
        </p:nvGraphicFramePr>
        <p:xfrm>
          <a:off x="999208" y="1260440"/>
          <a:ext cx="7063244" cy="166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231">
                  <a:extLst>
                    <a:ext uri="{9D8B030D-6E8A-4147-A177-3AD203B41FA5}">
                      <a16:colId xmlns:a16="http://schemas.microsoft.com/office/drawing/2014/main" val="3340933550"/>
                    </a:ext>
                  </a:extLst>
                </a:gridCol>
                <a:gridCol w="1238864">
                  <a:extLst>
                    <a:ext uri="{9D8B030D-6E8A-4147-A177-3AD203B41FA5}">
                      <a16:colId xmlns:a16="http://schemas.microsoft.com/office/drawing/2014/main" val="2438633783"/>
                    </a:ext>
                  </a:extLst>
                </a:gridCol>
                <a:gridCol w="1691149">
                  <a:extLst>
                    <a:ext uri="{9D8B030D-6E8A-4147-A177-3AD203B41FA5}">
                      <a16:colId xmlns:a16="http://schemas.microsoft.com/office/drawing/2014/main" val="1075314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31 Dis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20x1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32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ASET BUKAN SEMASA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9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Aset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Biologi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10,500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12524"/>
                  </a:ext>
                </a:extLst>
              </a:tr>
              <a:tr h="124434">
                <a:tc>
                  <a:txBody>
                    <a:bodyPr/>
                    <a:lstStyle/>
                    <a:p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12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Hartanah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Loji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&amp;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Peralatan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14,000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0026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99208" y="930505"/>
            <a:ext cx="4900147" cy="3004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 Light" panose="020B0306030504020204"/>
              </a:rPr>
              <a:t>PENYATA KEDUDUKAN KEWANGAN 20x2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257141"/>
              </p:ext>
            </p:extLst>
          </p:nvPr>
        </p:nvGraphicFramePr>
        <p:xfrm>
          <a:off x="1004121" y="3831581"/>
          <a:ext cx="7063244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231">
                  <a:extLst>
                    <a:ext uri="{9D8B030D-6E8A-4147-A177-3AD203B41FA5}">
                      <a16:colId xmlns:a16="http://schemas.microsoft.com/office/drawing/2014/main" val="3340933550"/>
                    </a:ext>
                  </a:extLst>
                </a:gridCol>
                <a:gridCol w="1238864">
                  <a:extLst>
                    <a:ext uri="{9D8B030D-6E8A-4147-A177-3AD203B41FA5}">
                      <a16:colId xmlns:a16="http://schemas.microsoft.com/office/drawing/2014/main" val="2438633783"/>
                    </a:ext>
                  </a:extLst>
                </a:gridCol>
                <a:gridCol w="1691149">
                  <a:extLst>
                    <a:ext uri="{9D8B030D-6E8A-4147-A177-3AD203B41FA5}">
                      <a16:colId xmlns:a16="http://schemas.microsoft.com/office/drawing/2014/main" val="1075314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31 Dis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20x1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32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Nilai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saksama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keluaran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pertanian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  0.00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4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Untung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yang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timbul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daripada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perubahan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dalam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nilai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saksama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tolak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kos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untuk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menjual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ternakan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lembu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1,500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9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12524"/>
                  </a:ext>
                </a:extLst>
              </a:tr>
              <a:tr h="124434">
                <a:tc>
                  <a:txBody>
                    <a:bodyPr/>
                    <a:lstStyle/>
                    <a:p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125541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004121" y="3501646"/>
            <a:ext cx="4900147" cy="3004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 Light" panose="020B0306030504020204"/>
              </a:rPr>
              <a:t>PENYATA PRESTASI KEWANGAN 20x2</a:t>
            </a:r>
          </a:p>
        </p:txBody>
      </p:sp>
    </p:spTree>
    <p:extLst>
      <p:ext uri="{BB962C8B-B14F-4D97-AF65-F5344CB8AC3E}">
        <p14:creationId xmlns:p14="http://schemas.microsoft.com/office/powerpoint/2010/main" val="1466689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403477"/>
            <a:ext cx="10538156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ILUSTRASI 3 – PENGUKURAN BERIKUTNYA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238537" y="615879"/>
            <a:ext cx="10298827" cy="921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1 Jan 20x3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Jabatan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menyembelih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kesemua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biologi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berkenaan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dijual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di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pasaran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tolak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kos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jualan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sebanyak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RM15,200 </a:t>
            </a:r>
          </a:p>
        </p:txBody>
      </p:sp>
      <p:sp>
        <p:nvSpPr>
          <p:cNvPr id="28" name="Freeform 223"/>
          <p:cNvSpPr/>
          <p:nvPr/>
        </p:nvSpPr>
        <p:spPr bwMode="auto">
          <a:xfrm>
            <a:off x="1012409" y="889238"/>
            <a:ext cx="226128" cy="324111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98986"/>
              </p:ext>
            </p:extLst>
          </p:nvPr>
        </p:nvGraphicFramePr>
        <p:xfrm>
          <a:off x="1335024" y="2324057"/>
          <a:ext cx="9290304" cy="113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9904">
                  <a:extLst>
                    <a:ext uri="{9D8B030D-6E8A-4147-A177-3AD203B41FA5}">
                      <a16:colId xmlns:a16="http://schemas.microsoft.com/office/drawing/2014/main" val="3159486810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579931174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3621269415"/>
                    </a:ext>
                  </a:extLst>
                </a:gridCol>
              </a:tblGrid>
              <a:tr h="46063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Amaun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(RM)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Kod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Perakaunan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85052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Dt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Inventori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Dipegang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Untuk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Dijual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Semula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10,500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A0725201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6851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 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Kt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Aset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Biologi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10,500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 Light" panose="020B0306030504020204"/>
                        </a:rPr>
                        <a:t>A1736103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17605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35024" y="2020825"/>
            <a:ext cx="9290304" cy="2641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latin typeface="Open Sans Light" panose="020B0306030504020204"/>
              </a:rPr>
              <a:t>Pelarasan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Jurnal</a:t>
            </a:r>
            <a:r>
              <a:rPr lang="en-US" sz="1400" dirty="0">
                <a:latin typeface="Open Sans Light" panose="020B0306030504020204"/>
              </a:rPr>
              <a:t> – </a:t>
            </a:r>
            <a:r>
              <a:rPr lang="en-US" sz="1400" dirty="0" err="1">
                <a:latin typeface="Open Sans Light" panose="020B0306030504020204"/>
              </a:rPr>
              <a:t>Bagi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mengakaun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bagi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mengakaunkan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keluaran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pertanian</a:t>
            </a:r>
            <a:r>
              <a:rPr lang="en-US" sz="1400" dirty="0">
                <a:latin typeface="Open Sans Light" panose="020B0306030504020204"/>
              </a:rPr>
              <a:t> yang </a:t>
            </a:r>
            <a:r>
              <a:rPr lang="en-US" sz="1400" dirty="0" err="1">
                <a:latin typeface="Open Sans Light" panose="020B0306030504020204"/>
              </a:rPr>
              <a:t>dituai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5024" y="1429205"/>
            <a:ext cx="9290304" cy="4937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latin typeface="Open Sans Light" panose="020B0306030504020204"/>
              </a:rPr>
              <a:t>Apabila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aset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biologi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disembelih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maka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transformasi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biologi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terhenti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penyembelihan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memenuhi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takrif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keluaran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pertanian</a:t>
            </a:r>
            <a:endParaRPr lang="en-US" sz="1400" dirty="0">
              <a:latin typeface="Open Sans Light" panose="020B0306030504020204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68954"/>
              </p:ext>
            </p:extLst>
          </p:nvPr>
        </p:nvGraphicFramePr>
        <p:xfrm>
          <a:off x="1335024" y="4131381"/>
          <a:ext cx="9290304" cy="113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9904">
                  <a:extLst>
                    <a:ext uri="{9D8B030D-6E8A-4147-A177-3AD203B41FA5}">
                      <a16:colId xmlns:a16="http://schemas.microsoft.com/office/drawing/2014/main" val="3159486810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579931174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3621269415"/>
                    </a:ext>
                  </a:extLst>
                </a:gridCol>
              </a:tblGrid>
              <a:tr h="46063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Amaun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(RM)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Kod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Perakaunan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85052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Dt Kos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Barang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Dijual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10,500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B0725201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6851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 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Kt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Inventori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Dipegang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Untuk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Dijual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Semula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10,500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 Light" panose="020B0306030504020204"/>
                        </a:rPr>
                        <a:t>A1736103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17605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335024" y="3828149"/>
            <a:ext cx="9290304" cy="2641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latin typeface="Open Sans Light" panose="020B0306030504020204"/>
              </a:rPr>
              <a:t>Pelarasan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Jurnal</a:t>
            </a:r>
            <a:r>
              <a:rPr lang="en-US" sz="1400" dirty="0">
                <a:latin typeface="Open Sans Light" panose="020B0306030504020204"/>
              </a:rPr>
              <a:t> – </a:t>
            </a:r>
            <a:r>
              <a:rPr lang="en-US" sz="1400" dirty="0" err="1">
                <a:latin typeface="Open Sans Light" panose="020B0306030504020204"/>
              </a:rPr>
              <a:t>Bagi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mengakaun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bagi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keluaran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pertanian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dijual</a:t>
            </a:r>
            <a:endParaRPr lang="en-US" sz="1400" dirty="0">
              <a:latin typeface="Open Sans Light" panose="020B03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843148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403477"/>
            <a:ext cx="10538156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ILUSTRASI 4 – PENGUKURAN BERIKUTNYA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99208" y="1035787"/>
            <a:ext cx="9290304" cy="2641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latin typeface="Open Sans Light" panose="020B0306030504020204"/>
              </a:rPr>
              <a:t>Penyediaan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Penyata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Pemungut</a:t>
            </a:r>
            <a:endParaRPr lang="en-US" sz="1400" dirty="0">
              <a:latin typeface="Open Sans Light" panose="020B0306030504020204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88761"/>
              </p:ext>
            </p:extLst>
          </p:nvPr>
        </p:nvGraphicFramePr>
        <p:xfrm>
          <a:off x="999208" y="1380993"/>
          <a:ext cx="9290304" cy="824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9904">
                  <a:extLst>
                    <a:ext uri="{9D8B030D-6E8A-4147-A177-3AD203B41FA5}">
                      <a16:colId xmlns:a16="http://schemas.microsoft.com/office/drawing/2014/main" val="3159486810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579931174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3621269415"/>
                    </a:ext>
                  </a:extLst>
                </a:gridCol>
              </a:tblGrid>
              <a:tr h="46063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Amaun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(RM)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Kod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>
                          <a:latin typeface="Open Sans Light" panose="020B0306030504020204"/>
                        </a:rPr>
                        <a:t>Perakaunan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85052"/>
                  </a:ext>
                </a:extLst>
              </a:tr>
              <a:tr h="30677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Hasil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jualan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15,200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H0273800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6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552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403477"/>
            <a:ext cx="10538156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ILUSTRASI 4 – PENYATA KEWANGAN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250986"/>
              </p:ext>
            </p:extLst>
          </p:nvPr>
        </p:nvGraphicFramePr>
        <p:xfrm>
          <a:off x="999208" y="1260440"/>
          <a:ext cx="7063244" cy="166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231">
                  <a:extLst>
                    <a:ext uri="{9D8B030D-6E8A-4147-A177-3AD203B41FA5}">
                      <a16:colId xmlns:a16="http://schemas.microsoft.com/office/drawing/2014/main" val="3340933550"/>
                    </a:ext>
                  </a:extLst>
                </a:gridCol>
                <a:gridCol w="1238864">
                  <a:extLst>
                    <a:ext uri="{9D8B030D-6E8A-4147-A177-3AD203B41FA5}">
                      <a16:colId xmlns:a16="http://schemas.microsoft.com/office/drawing/2014/main" val="2438633783"/>
                    </a:ext>
                  </a:extLst>
                </a:gridCol>
                <a:gridCol w="1691149">
                  <a:extLst>
                    <a:ext uri="{9D8B030D-6E8A-4147-A177-3AD203B41FA5}">
                      <a16:colId xmlns:a16="http://schemas.microsoft.com/office/drawing/2014/main" val="1075314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31 Dis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20x1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32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ASET BUKAN SEMASA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9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Aset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Biologi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             0.00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12524"/>
                  </a:ext>
                </a:extLst>
              </a:tr>
              <a:tr h="124434">
                <a:tc>
                  <a:txBody>
                    <a:bodyPr/>
                    <a:lstStyle/>
                    <a:p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12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Hartanah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Loji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&amp;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Peralatan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14,000.00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0026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99208" y="930505"/>
            <a:ext cx="4900147" cy="3004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 Light" panose="020B0306030504020204"/>
              </a:rPr>
              <a:t>PENYATA KEDUDUKAN KEWANGAN 20x3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570118"/>
              </p:ext>
            </p:extLst>
          </p:nvPr>
        </p:nvGraphicFramePr>
        <p:xfrm>
          <a:off x="1004121" y="3831581"/>
          <a:ext cx="7063244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231">
                  <a:extLst>
                    <a:ext uri="{9D8B030D-6E8A-4147-A177-3AD203B41FA5}">
                      <a16:colId xmlns:a16="http://schemas.microsoft.com/office/drawing/2014/main" val="3340933550"/>
                    </a:ext>
                  </a:extLst>
                </a:gridCol>
                <a:gridCol w="1238864">
                  <a:extLst>
                    <a:ext uri="{9D8B030D-6E8A-4147-A177-3AD203B41FA5}">
                      <a16:colId xmlns:a16="http://schemas.microsoft.com/office/drawing/2014/main" val="2438633783"/>
                    </a:ext>
                  </a:extLst>
                </a:gridCol>
                <a:gridCol w="1691149">
                  <a:extLst>
                    <a:ext uri="{9D8B030D-6E8A-4147-A177-3AD203B41FA5}">
                      <a16:colId xmlns:a16="http://schemas.microsoft.com/office/drawing/2014/main" val="1075314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31 Dis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20x1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32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Nilai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saksama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keluaran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pertanian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15,200.00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4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Untung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yang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timbul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daripada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perubahan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dalam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nilai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saksama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tolak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kos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untuk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menjual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ternakan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lembu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            0.00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9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Iventori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yang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digunakan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(10,500.00)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12524"/>
                  </a:ext>
                </a:extLst>
              </a:tr>
              <a:tr h="124434">
                <a:tc>
                  <a:txBody>
                    <a:bodyPr/>
                    <a:lstStyle/>
                    <a:p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125541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004121" y="3501646"/>
            <a:ext cx="4900147" cy="3004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 Light" panose="020B0306030504020204"/>
              </a:rPr>
              <a:t>PENYATA PRESTASI KEWANGAN 20x3</a:t>
            </a:r>
          </a:p>
        </p:txBody>
      </p:sp>
    </p:spTree>
    <p:extLst>
      <p:ext uri="{BB962C8B-B14F-4D97-AF65-F5344CB8AC3E}">
        <p14:creationId xmlns:p14="http://schemas.microsoft.com/office/powerpoint/2010/main" val="28431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46120" y="221652"/>
            <a:ext cx="8301101" cy="425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Light" panose="020B0306030504020204"/>
            </a:endParaRPr>
          </a:p>
          <a:p>
            <a:pPr algn="ctr"/>
            <a:r>
              <a:rPr lang="en-US" b="1" dirty="0">
                <a:latin typeface="Open Sans Light" panose="020B0306030504020204"/>
              </a:rPr>
              <a:t>MPSAS 27 - PERTANIAN</a:t>
            </a:r>
          </a:p>
          <a:p>
            <a:pPr algn="ctr"/>
            <a:endParaRPr lang="en-US" b="1" dirty="0">
              <a:latin typeface="Open Sans Light" panose="020B0306030504020204"/>
            </a:endParaRPr>
          </a:p>
        </p:txBody>
      </p:sp>
      <p:sp>
        <p:nvSpPr>
          <p:cNvPr id="13" name="Hexagon 12"/>
          <p:cNvSpPr/>
          <p:nvPr/>
        </p:nvSpPr>
        <p:spPr>
          <a:xfrm rot="5400000">
            <a:off x="1162800" y="2641681"/>
            <a:ext cx="1677591" cy="149053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Hexagon 4"/>
          <p:cNvSpPr txBox="1"/>
          <p:nvPr/>
        </p:nvSpPr>
        <p:spPr>
          <a:xfrm>
            <a:off x="1483793" y="2818719"/>
            <a:ext cx="1035604" cy="11547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Open Sans Light" panose="020B0306030504020204"/>
              </a:rPr>
              <a:t>MPSAS 27</a:t>
            </a:r>
            <a:endParaRPr lang="en-US" sz="1600" b="1" kern="1200" dirty="0">
              <a:latin typeface="Open Sans Light" panose="020B0306030504020204"/>
            </a:endParaRPr>
          </a:p>
        </p:txBody>
      </p:sp>
      <p:sp>
        <p:nvSpPr>
          <p:cNvPr id="6" name="Striped Right Arrow 5"/>
          <p:cNvSpPr/>
          <p:nvPr/>
        </p:nvSpPr>
        <p:spPr>
          <a:xfrm rot="19897953">
            <a:off x="3205370" y="2239078"/>
            <a:ext cx="786580" cy="608780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089347" y="4197834"/>
            <a:ext cx="2456590" cy="9007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Open Sans Light" panose="020B0306030504020204"/>
              </a:rPr>
              <a:t>KELUARAN PERTANIAN PADA MASA MENUAI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10468" y="1958293"/>
            <a:ext cx="2456590" cy="9007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Open Sans Light" panose="020B0306030504020204"/>
              </a:rPr>
              <a:t>ASET BIOLOGI</a:t>
            </a:r>
          </a:p>
        </p:txBody>
      </p:sp>
      <p:sp>
        <p:nvSpPr>
          <p:cNvPr id="24" name="Striped Right Arrow 23"/>
          <p:cNvSpPr/>
          <p:nvPr/>
        </p:nvSpPr>
        <p:spPr>
          <a:xfrm rot="2526962">
            <a:off x="3112179" y="4003363"/>
            <a:ext cx="786580" cy="608780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83892" y="1958292"/>
            <a:ext cx="2456590" cy="900757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Open Sans Light" panose="020B0306030504020204"/>
              </a:rPr>
              <a:t>HAIWAN &amp; </a:t>
            </a:r>
          </a:p>
          <a:p>
            <a:pPr algn="ctr"/>
            <a:r>
              <a:rPr lang="en-US" sz="1400" b="1" dirty="0">
                <a:latin typeface="Open Sans Light" panose="020B0306030504020204"/>
              </a:rPr>
              <a:t>TUMBUH-TUMBUHAN </a:t>
            </a:r>
          </a:p>
          <a:p>
            <a:pPr algn="ctr"/>
            <a:r>
              <a:rPr lang="en-US" sz="1400" b="1" dirty="0">
                <a:latin typeface="Open Sans Light" panose="020B0306030504020204"/>
              </a:rPr>
              <a:t>HIDUP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88655" y="4197833"/>
            <a:ext cx="2456590" cy="90075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Open Sans Light" panose="020B0306030504020204"/>
              </a:rPr>
              <a:t>PRODUK TUAIAN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821424" y="2212848"/>
            <a:ext cx="603504" cy="5303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821424" y="4399169"/>
            <a:ext cx="603504" cy="5303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riped Right Arrow 27"/>
          <p:cNvSpPr/>
          <p:nvPr/>
        </p:nvSpPr>
        <p:spPr>
          <a:xfrm rot="19897953">
            <a:off x="3205369" y="2239077"/>
            <a:ext cx="786580" cy="608780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Striped Right Arrow 28"/>
          <p:cNvSpPr/>
          <p:nvPr/>
        </p:nvSpPr>
        <p:spPr>
          <a:xfrm rot="2526962">
            <a:off x="3112178" y="4003362"/>
            <a:ext cx="786580" cy="608780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000" dirty="0">
              <a:latin typeface="Open Sans Light" panose="020B03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074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E19C384-0E7C-430B-89F2-7B02F7461B00}"/>
              </a:ext>
            </a:extLst>
          </p:cNvPr>
          <p:cNvPicPr/>
          <p:nvPr/>
        </p:nvPicPr>
        <p:blipFill rotWithShape="1">
          <a:blip r:embed="rId2"/>
          <a:srcRect l="14890" t="13709" r="33282" b="5456"/>
          <a:stretch/>
        </p:blipFill>
        <p:spPr bwMode="auto">
          <a:xfrm>
            <a:off x="5673725" y="1548910"/>
            <a:ext cx="4693920" cy="4069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53312" y="465138"/>
            <a:ext cx="9014333" cy="449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 Light" panose="020B0306030504020204"/>
              </a:rPr>
              <a:t>PENYATA KEWANGAN KERAJAAN NEGERI – ASAS TUNAI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3"/>
          <a:srcRect l="14102" t="32821" r="46282" b="14530"/>
          <a:stretch/>
        </p:blipFill>
        <p:spPr bwMode="auto">
          <a:xfrm>
            <a:off x="612775" y="1443228"/>
            <a:ext cx="4864481" cy="3000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4587" y="1138427"/>
            <a:ext cx="3728593" cy="3048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latin typeface="Open Sans Light"/>
              </a:rPr>
              <a:t>LEMBARAN IMBANGAN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41773" y="1138426"/>
            <a:ext cx="3927100" cy="33166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Open Sans Light"/>
              </a:rPr>
              <a:t>PENYATA AKAUN HASIL DISATUKAN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673725" y="4765963"/>
            <a:ext cx="3165475" cy="757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98C533-8DE5-49C0-A4A4-9818E004F3D2}"/>
              </a:ext>
            </a:extLst>
          </p:cNvPr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249994-FC37-4198-B7E4-5078B800DCC6}"/>
              </a:ext>
            </a:extLst>
          </p:cNvPr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000" dirty="0">
              <a:latin typeface="Open Sans Light" panose="020B03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115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53312" y="465138"/>
            <a:ext cx="9014333" cy="449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 Light" panose="020B0306030504020204"/>
              </a:rPr>
              <a:t>PENYATA KEWANGAN KERAJAAN NEGERI – ASAS AKRUAN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14103" t="20513" r="43974" b="6097"/>
          <a:stretch/>
        </p:blipFill>
        <p:spPr bwMode="auto">
          <a:xfrm>
            <a:off x="5571694" y="1470088"/>
            <a:ext cx="6114338" cy="4610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641773" y="1138426"/>
            <a:ext cx="3927100" cy="33166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Open Sans Light"/>
              </a:rPr>
              <a:t>PENYATA KEWANGAN ASAS AKRUAN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0478" y="5152463"/>
            <a:ext cx="2724912" cy="192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98C533-8DE5-49C0-A4A4-9818E004F3D2}"/>
              </a:ext>
            </a:extLst>
          </p:cNvPr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249994-FC37-4198-B7E4-5078B800DCC6}"/>
              </a:ext>
            </a:extLst>
          </p:cNvPr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000" dirty="0">
              <a:latin typeface="Open Sans Light" panose="020B030603050402020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E63EC72-1BB8-4776-94DB-B0B4452307A7}"/>
              </a:ext>
            </a:extLst>
          </p:cNvPr>
          <p:cNvPicPr/>
          <p:nvPr/>
        </p:nvPicPr>
        <p:blipFill rotWithShape="1">
          <a:blip r:embed="rId3"/>
          <a:srcRect l="41879" t="26945" r="27676" b="13020"/>
          <a:stretch/>
        </p:blipFill>
        <p:spPr bwMode="auto">
          <a:xfrm>
            <a:off x="938482" y="1430731"/>
            <a:ext cx="4028645" cy="424753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128663E-92BB-4A93-8226-8188D7C0DCD4}"/>
              </a:ext>
            </a:extLst>
          </p:cNvPr>
          <p:cNvSpPr/>
          <p:nvPr/>
        </p:nvSpPr>
        <p:spPr>
          <a:xfrm>
            <a:off x="982882" y="1099398"/>
            <a:ext cx="3496844" cy="3432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PENYATA PRESTASI KEWANGAN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BEDB06-23E3-498A-93B9-012113083C8E}"/>
              </a:ext>
            </a:extLst>
          </p:cNvPr>
          <p:cNvSpPr/>
          <p:nvPr/>
        </p:nvSpPr>
        <p:spPr>
          <a:xfrm>
            <a:off x="982882" y="2201744"/>
            <a:ext cx="2724912" cy="192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2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382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KANDUNGAN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888968"/>
            <a:ext cx="1051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dirty="0" err="1">
                <a:latin typeface="Times New Roman" panose="02020603050405020304" pitchFamily="18" charset="0"/>
              </a:rPr>
              <a:t>Takrifan</a:t>
            </a:r>
            <a:endParaRPr lang="en-US" dirty="0">
              <a:latin typeface="Times New Roman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dirty="0" err="1">
                <a:latin typeface="Times New Roman" panose="02020603050405020304" pitchFamily="18" charset="0"/>
              </a:rPr>
              <a:t>Pemakaian</a:t>
            </a:r>
            <a:endParaRPr lang="en-US" dirty="0">
              <a:latin typeface="Times New Roman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dirty="0" err="1">
                <a:latin typeface="Times New Roman" panose="02020603050405020304" pitchFamily="18" charset="0"/>
              </a:rPr>
              <a:t>Perbezaan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Aset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Biologi</a:t>
            </a:r>
            <a:r>
              <a:rPr lang="en-US" dirty="0">
                <a:latin typeface="Times New Roman" panose="02020603050405020304" pitchFamily="18" charset="0"/>
              </a:rPr>
              <a:t> &amp; </a:t>
            </a:r>
            <a:r>
              <a:rPr lang="en-US" dirty="0" err="1">
                <a:latin typeface="Times New Roman" panose="02020603050405020304" pitchFamily="18" charset="0"/>
              </a:rPr>
              <a:t>Keluaran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Pertanian</a:t>
            </a:r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(4) </a:t>
            </a:r>
            <a:r>
              <a:rPr lang="en-US" dirty="0" err="1">
                <a:latin typeface="Times New Roman" panose="02020603050405020304" pitchFamily="18" charset="0"/>
              </a:rPr>
              <a:t>Perbezaan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Aset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Biologi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Digunakan</a:t>
            </a:r>
            <a:r>
              <a:rPr lang="en-US" dirty="0">
                <a:latin typeface="Times New Roman" panose="02020603050405020304" pitchFamily="18" charset="0"/>
              </a:rPr>
              <a:t> (Consumables) </a:t>
            </a:r>
            <a:r>
              <a:rPr lang="en-US" dirty="0" err="1">
                <a:latin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Aset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Biologi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Pembawa</a:t>
            </a:r>
            <a:r>
              <a:rPr lang="en-US" dirty="0">
                <a:latin typeface="Times New Roman" panose="02020603050405020304" pitchFamily="18" charset="0"/>
              </a:rPr>
              <a:t> (Bearer)</a:t>
            </a:r>
          </a:p>
          <a:p>
            <a:r>
              <a:rPr lang="en-US" dirty="0">
                <a:latin typeface="Times New Roman" panose="02020603050405020304" pitchFamily="18" charset="0"/>
              </a:rPr>
              <a:t>(5) </a:t>
            </a:r>
            <a:r>
              <a:rPr lang="en-US" dirty="0" err="1">
                <a:latin typeface="Times New Roman" panose="02020603050405020304" pitchFamily="18" charset="0"/>
              </a:rPr>
              <a:t>Aktiviti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Pertanian</a:t>
            </a:r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(6) </a:t>
            </a:r>
            <a:r>
              <a:rPr lang="en-US" dirty="0" err="1">
                <a:latin typeface="Times New Roman" panose="02020603050405020304" pitchFamily="18" charset="0"/>
              </a:rPr>
              <a:t>Pengiktirafan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Aset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Biologi</a:t>
            </a:r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(7) </a:t>
            </a:r>
            <a:r>
              <a:rPr lang="en-US" dirty="0" err="1">
                <a:latin typeface="Times New Roman" panose="02020603050405020304" pitchFamily="18" charset="0"/>
              </a:rPr>
              <a:t>Pengukuran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Aset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Biologi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Keluaran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Pertanian</a:t>
            </a:r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(8) </a:t>
            </a:r>
            <a:r>
              <a:rPr lang="en-US" dirty="0" err="1">
                <a:latin typeface="Times New Roman" panose="02020603050405020304" pitchFamily="18" charset="0"/>
              </a:rPr>
              <a:t>Usia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Guna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Aset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Biologi</a:t>
            </a:r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(9) </a:t>
            </a:r>
            <a:r>
              <a:rPr lang="en-US" dirty="0" err="1">
                <a:latin typeface="Times New Roman" panose="02020603050405020304" pitchFamily="18" charset="0"/>
              </a:rPr>
              <a:t>Ilustrasi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5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ot Technology Isometric Composition Office Equipment search and download  for Vector Illustrations, Stock Images | Macro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365125"/>
            <a:ext cx="10515600" cy="3938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latin typeface="Arial Narrow" panose="020B0606020202030204" pitchFamily="34" charset="0"/>
              </a:rPr>
              <a:t>TAKRIFAN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9536" y="1397948"/>
            <a:ext cx="8779539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Light" panose="020B0306030504020204"/>
              </a:rPr>
              <a:t>      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Keluaran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Pertanian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</a:t>
            </a:r>
          </a:p>
          <a:p>
            <a:pPr defTabSz="401638"/>
            <a:r>
              <a:rPr lang="en-US" sz="1400" dirty="0">
                <a:latin typeface="Open Sans Light" panose="020B0306030504020204"/>
              </a:rPr>
              <a:t> 	</a:t>
            </a:r>
            <a:r>
              <a:rPr lang="en-US" sz="1400" dirty="0" err="1">
                <a:latin typeface="Open Sans Light" panose="020B0306030504020204"/>
              </a:rPr>
              <a:t>Produk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tuaian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bagi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aset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biologi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9536" y="2084897"/>
            <a:ext cx="8779539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       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Aset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Biologi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" panose="020B0306030504020204"/>
            </a:endParaRPr>
          </a:p>
          <a:p>
            <a:r>
              <a:rPr lang="en-US" dirty="0">
                <a:latin typeface="Open Sans Light" panose="020B0306030504020204"/>
              </a:rPr>
              <a:t>       </a:t>
            </a:r>
            <a:r>
              <a:rPr lang="en-US" sz="1400" dirty="0" err="1">
                <a:latin typeface="Open Sans Light" panose="020B0306030504020204"/>
              </a:rPr>
              <a:t>Haiwan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atau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tumbuh-tumbuhan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hidup</a:t>
            </a:r>
            <a:r>
              <a:rPr lang="en-US" sz="1400" dirty="0">
                <a:latin typeface="Open Sans Light" panose="020B0306030504020204"/>
              </a:rPr>
              <a:t>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35632" y="2812220"/>
            <a:ext cx="8779539" cy="8002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Light" panose="020B0306030504020204"/>
              </a:rPr>
              <a:t>        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Transformasi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Biologi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" panose="020B0306030504020204"/>
            </a:endParaRPr>
          </a:p>
          <a:p>
            <a:endParaRPr lang="en-US" sz="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" panose="020B0306030504020204"/>
            </a:endParaRPr>
          </a:p>
          <a:p>
            <a:pPr marL="347663" indent="-347663" defTabSz="401638">
              <a:tabLst>
                <a:tab pos="347663" algn="l"/>
              </a:tabLst>
            </a:pPr>
            <a:r>
              <a:rPr lang="en-US" sz="1400" dirty="0">
                <a:latin typeface="Open Sans Light" panose="020B0306030504020204"/>
              </a:rPr>
              <a:t>          Proses </a:t>
            </a:r>
            <a:r>
              <a:rPr lang="en-US" sz="1400" dirty="0" err="1">
                <a:latin typeface="Open Sans Light" panose="020B0306030504020204"/>
              </a:rPr>
              <a:t>pertumbuhan</a:t>
            </a:r>
            <a:r>
              <a:rPr lang="en-US" sz="1400" dirty="0">
                <a:latin typeface="Open Sans Light" panose="020B0306030504020204"/>
              </a:rPr>
              <a:t>, </a:t>
            </a:r>
            <a:r>
              <a:rPr lang="en-US" sz="1400" dirty="0" err="1">
                <a:latin typeface="Open Sans Light" panose="020B0306030504020204"/>
              </a:rPr>
              <a:t>pemerosotan</a:t>
            </a:r>
            <a:r>
              <a:rPr lang="en-US" sz="1400" dirty="0">
                <a:latin typeface="Open Sans Light" panose="020B0306030504020204"/>
              </a:rPr>
              <a:t>, </a:t>
            </a:r>
            <a:r>
              <a:rPr lang="en-US" sz="1400" dirty="0" err="1">
                <a:latin typeface="Open Sans Light" panose="020B0306030504020204"/>
              </a:rPr>
              <a:t>pengeluaran</a:t>
            </a:r>
            <a:r>
              <a:rPr lang="en-US" sz="1400" dirty="0">
                <a:latin typeface="Open Sans Light" panose="020B0306030504020204"/>
              </a:rPr>
              <a:t> dan </a:t>
            </a:r>
            <a:r>
              <a:rPr lang="en-US" sz="1400" dirty="0" err="1">
                <a:latin typeface="Open Sans Light" panose="020B0306030504020204"/>
              </a:rPr>
              <a:t>pembiakan</a:t>
            </a:r>
            <a:r>
              <a:rPr lang="en-US" sz="1400" dirty="0">
                <a:latin typeface="Open Sans Light" panose="020B0306030504020204"/>
              </a:rPr>
              <a:t> yang </a:t>
            </a:r>
            <a:r>
              <a:rPr lang="en-US" sz="1400" dirty="0" err="1">
                <a:latin typeface="Open Sans Light" panose="020B0306030504020204"/>
              </a:rPr>
              <a:t>menyebabkan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perubahan</a:t>
            </a:r>
            <a:r>
              <a:rPr lang="en-US" sz="1400" dirty="0">
                <a:latin typeface="Open Sans Light" panose="020B0306030504020204"/>
              </a:rPr>
              <a:t> 	  	  </a:t>
            </a:r>
            <a:r>
              <a:rPr lang="en-US" sz="1400" dirty="0" err="1">
                <a:latin typeface="Open Sans Light" panose="020B0306030504020204"/>
              </a:rPr>
              <a:t>kualitatif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atau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kuantitatif</a:t>
            </a:r>
            <a:r>
              <a:rPr lang="en-US" sz="1400" dirty="0">
                <a:latin typeface="Open Sans Light" panose="020B0306030504020204"/>
              </a:rPr>
              <a:t>  pada </a:t>
            </a:r>
            <a:r>
              <a:rPr lang="en-US" sz="1400" dirty="0" err="1">
                <a:latin typeface="Open Sans Light" panose="020B0306030504020204"/>
              </a:rPr>
              <a:t>aset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biologi</a:t>
            </a:r>
            <a:r>
              <a:rPr lang="en-US" sz="1400" dirty="0">
                <a:latin typeface="Open Sans Light" panose="020B0306030504020204"/>
              </a:rPr>
              <a:t>.</a:t>
            </a:r>
          </a:p>
        </p:txBody>
      </p:sp>
      <p:sp>
        <p:nvSpPr>
          <p:cNvPr id="23" name="Freeform 223"/>
          <p:cNvSpPr/>
          <p:nvPr/>
        </p:nvSpPr>
        <p:spPr bwMode="auto">
          <a:xfrm>
            <a:off x="1698253" y="1466278"/>
            <a:ext cx="281559" cy="314098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Freeform 223"/>
          <p:cNvSpPr/>
          <p:nvPr/>
        </p:nvSpPr>
        <p:spPr bwMode="auto">
          <a:xfrm>
            <a:off x="1713493" y="2149030"/>
            <a:ext cx="281559" cy="314098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 223"/>
          <p:cNvSpPr/>
          <p:nvPr/>
        </p:nvSpPr>
        <p:spPr bwMode="auto">
          <a:xfrm>
            <a:off x="1698253" y="2859906"/>
            <a:ext cx="281559" cy="314098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641728" y="3741860"/>
            <a:ext cx="8779539" cy="8002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Light" panose="020B0306030504020204"/>
              </a:rPr>
              <a:t>         </a:t>
            </a:r>
            <a:r>
              <a:rPr lang="en-US" sz="1400" b="1" dirty="0">
                <a:latin typeface="Open Sans Light" panose="020B0306030504020204"/>
              </a:rPr>
              <a:t>Kos </a:t>
            </a:r>
            <a:r>
              <a:rPr lang="en-US" sz="1400" b="1" dirty="0" err="1">
                <a:latin typeface="Open Sans Light" panose="020B0306030504020204"/>
              </a:rPr>
              <a:t>untuk</a:t>
            </a:r>
            <a:r>
              <a:rPr lang="en-US" sz="1400" b="1" dirty="0">
                <a:latin typeface="Open Sans Light" panose="020B0306030504020204"/>
              </a:rPr>
              <a:t> </a:t>
            </a:r>
            <a:r>
              <a:rPr lang="en-US" sz="1400" b="1" dirty="0" err="1">
                <a:latin typeface="Open Sans Light" panose="020B0306030504020204"/>
              </a:rPr>
              <a:t>menjual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" panose="020B0306030504020204"/>
            </a:endParaRPr>
          </a:p>
          <a:p>
            <a:endParaRPr lang="en-US" sz="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" panose="020B0306030504020204"/>
            </a:endParaRPr>
          </a:p>
          <a:p>
            <a:pPr marL="347663" indent="-347663" defTabSz="401638">
              <a:tabLst>
                <a:tab pos="347663" algn="l"/>
              </a:tabLst>
            </a:pPr>
            <a:r>
              <a:rPr lang="en-US" sz="1400" dirty="0">
                <a:latin typeface="Open Sans Light" panose="020B0306030504020204"/>
              </a:rPr>
              <a:t>          Kos </a:t>
            </a:r>
            <a:r>
              <a:rPr lang="en-US" sz="1400" dirty="0" err="1">
                <a:latin typeface="Open Sans Light" panose="020B0306030504020204"/>
              </a:rPr>
              <a:t>tambahan</a:t>
            </a:r>
            <a:r>
              <a:rPr lang="en-US" sz="1400" dirty="0">
                <a:latin typeface="Open Sans Light" panose="020B0306030504020204"/>
              </a:rPr>
              <a:t> yang </a:t>
            </a:r>
            <a:r>
              <a:rPr lang="en-US" sz="1400" dirty="0" err="1">
                <a:latin typeface="Open Sans Light" panose="020B0306030504020204"/>
              </a:rPr>
              <a:t>berkaitan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secara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langsung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dengan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pelupusan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aset</a:t>
            </a:r>
            <a:r>
              <a:rPr lang="en-US" sz="1400" dirty="0">
                <a:latin typeface="Open Sans Light" panose="020B0306030504020204"/>
              </a:rPr>
              <a:t>, </a:t>
            </a:r>
            <a:r>
              <a:rPr lang="en-US" sz="1400" dirty="0" err="1">
                <a:latin typeface="Open Sans Light" panose="020B0306030504020204"/>
              </a:rPr>
              <a:t>tidak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termasuk</a:t>
            </a:r>
            <a:r>
              <a:rPr lang="en-US" sz="1400" dirty="0">
                <a:latin typeface="Open Sans Light" panose="020B0306030504020204"/>
              </a:rPr>
              <a:t> kos </a:t>
            </a:r>
            <a:r>
              <a:rPr lang="en-US" sz="1400" dirty="0" err="1">
                <a:latin typeface="Open Sans Light" panose="020B0306030504020204"/>
              </a:rPr>
              <a:t>kewangan</a:t>
            </a:r>
            <a:r>
              <a:rPr lang="en-US" sz="1400" dirty="0">
                <a:latin typeface="Open Sans Light" panose="020B0306030504020204"/>
              </a:rPr>
              <a:t>. 	  </a:t>
            </a:r>
          </a:p>
        </p:txBody>
      </p:sp>
      <p:sp>
        <p:nvSpPr>
          <p:cNvPr id="28" name="Freeform 223"/>
          <p:cNvSpPr/>
          <p:nvPr/>
        </p:nvSpPr>
        <p:spPr bwMode="auto">
          <a:xfrm>
            <a:off x="1704349" y="3789546"/>
            <a:ext cx="281559" cy="314098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635632" y="4677596"/>
            <a:ext cx="8779539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Light" panose="020B0306030504020204"/>
              </a:rPr>
              <a:t>       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Sekumpulan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Aset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Biologi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" panose="020B0306030504020204"/>
            </a:endParaRPr>
          </a:p>
          <a:p>
            <a:pPr defTabSz="401638"/>
            <a:r>
              <a:rPr lang="en-US" sz="1400" dirty="0">
                <a:latin typeface="Open Sans Light" panose="020B0306030504020204"/>
              </a:rPr>
              <a:t>         </a:t>
            </a:r>
            <a:r>
              <a:rPr lang="en-US" sz="1400" dirty="0" err="1">
                <a:latin typeface="Open Sans Light" panose="020B0306030504020204"/>
              </a:rPr>
              <a:t>Sekumpulan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haiwan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atau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tumbuh-tumbuhan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hidup</a:t>
            </a:r>
            <a:r>
              <a:rPr lang="en-US" sz="1400" dirty="0">
                <a:latin typeface="Open Sans Light" panose="020B0306030504020204"/>
              </a:rPr>
              <a:t> yang </a:t>
            </a:r>
            <a:r>
              <a:rPr lang="en-US" sz="1400" dirty="0" err="1">
                <a:latin typeface="Open Sans Light" panose="020B0306030504020204"/>
              </a:rPr>
              <a:t>serupa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31" name="Freeform 223"/>
          <p:cNvSpPr/>
          <p:nvPr/>
        </p:nvSpPr>
        <p:spPr bwMode="auto">
          <a:xfrm>
            <a:off x="1704349" y="4745926"/>
            <a:ext cx="281559" cy="314098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641728" y="5323772"/>
            <a:ext cx="8779539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Light" panose="020B0306030504020204"/>
              </a:rPr>
              <a:t>       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Penuaian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" panose="020B0306030504020204"/>
            </a:endParaRPr>
          </a:p>
          <a:p>
            <a:pPr defTabSz="401638"/>
            <a:r>
              <a:rPr lang="en-US" sz="1400" dirty="0">
                <a:latin typeface="Open Sans Light" panose="020B0306030504020204"/>
              </a:rPr>
              <a:t>         </a:t>
            </a:r>
            <a:r>
              <a:rPr lang="en-US" sz="1400" dirty="0" err="1">
                <a:latin typeface="Open Sans Light" panose="020B0306030504020204"/>
              </a:rPr>
              <a:t>Pemisah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keluaran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daripada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aset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biologi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atau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pemberhentian</a:t>
            </a:r>
            <a:r>
              <a:rPr lang="en-US" sz="1400" dirty="0">
                <a:latin typeface="Open Sans Light" panose="020B0306030504020204"/>
              </a:rPr>
              <a:t> proses </a:t>
            </a:r>
            <a:r>
              <a:rPr lang="en-US" sz="1400" dirty="0" err="1">
                <a:latin typeface="Open Sans Light" panose="020B0306030504020204"/>
              </a:rPr>
              <a:t>hidup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aset</a:t>
            </a:r>
            <a:r>
              <a:rPr lang="en-US" sz="1400" dirty="0">
                <a:latin typeface="Open Sans Light" panose="020B0306030504020204"/>
              </a:rPr>
              <a:t> </a:t>
            </a:r>
            <a:r>
              <a:rPr lang="en-US" sz="1400" dirty="0" err="1">
                <a:latin typeface="Open Sans Light" panose="020B0306030504020204"/>
              </a:rPr>
              <a:t>biologi</a:t>
            </a:r>
            <a:endParaRPr lang="en-US" sz="1400" dirty="0">
              <a:latin typeface="Open Sans Light" panose="020B0306030504020204"/>
            </a:endParaRPr>
          </a:p>
        </p:txBody>
      </p:sp>
      <p:sp>
        <p:nvSpPr>
          <p:cNvPr id="33" name="Freeform 223"/>
          <p:cNvSpPr/>
          <p:nvPr/>
        </p:nvSpPr>
        <p:spPr bwMode="auto">
          <a:xfrm>
            <a:off x="1710445" y="5392102"/>
            <a:ext cx="281559" cy="314098"/>
          </a:xfrm>
          <a:custGeom>
            <a:avLst/>
            <a:gdLst>
              <a:gd name="T0" fmla="*/ 292100 w 116"/>
              <a:gd name="T1" fmla="*/ 183822 h 116"/>
              <a:gd name="T2" fmla="*/ 161159 w 116"/>
              <a:gd name="T3" fmla="*/ 224111 h 116"/>
              <a:gd name="T4" fmla="*/ 279509 w 116"/>
              <a:gd name="T5" fmla="*/ 60434 h 116"/>
              <a:gd name="T6" fmla="*/ 161159 w 116"/>
              <a:gd name="T7" fmla="*/ 191376 h 116"/>
              <a:gd name="T8" fmla="*/ 146050 w 116"/>
              <a:gd name="T9" fmla="*/ 0 h 116"/>
              <a:gd name="T10" fmla="*/ 128423 w 116"/>
              <a:gd name="T11" fmla="*/ 188858 h 116"/>
              <a:gd name="T12" fmla="*/ 12591 w 116"/>
              <a:gd name="T13" fmla="*/ 60434 h 116"/>
              <a:gd name="T14" fmla="*/ 130941 w 116"/>
              <a:gd name="T15" fmla="*/ 224111 h 116"/>
              <a:gd name="T16" fmla="*/ 0 w 116"/>
              <a:gd name="T17" fmla="*/ 183822 h 116"/>
              <a:gd name="T18" fmla="*/ 120869 w 116"/>
              <a:gd name="T19" fmla="*/ 234184 h 116"/>
              <a:gd name="T20" fmla="*/ 25181 w 116"/>
              <a:gd name="T21" fmla="*/ 261883 h 116"/>
              <a:gd name="T22" fmla="*/ 135978 w 116"/>
              <a:gd name="T23" fmla="*/ 236702 h 116"/>
              <a:gd name="T24" fmla="*/ 128423 w 116"/>
              <a:gd name="T25" fmla="*/ 292100 h 116"/>
              <a:gd name="T26" fmla="*/ 163677 w 116"/>
              <a:gd name="T27" fmla="*/ 292100 h 116"/>
              <a:gd name="T28" fmla="*/ 156122 w 116"/>
              <a:gd name="T29" fmla="*/ 236702 h 116"/>
              <a:gd name="T30" fmla="*/ 266919 w 116"/>
              <a:gd name="T31" fmla="*/ 261883 h 116"/>
              <a:gd name="T32" fmla="*/ 171231 w 116"/>
              <a:gd name="T33" fmla="*/ 234184 h 116"/>
              <a:gd name="T34" fmla="*/ 292100 w 116"/>
              <a:gd name="T35" fmla="*/ 183822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7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208" y="622933"/>
            <a:ext cx="10538156" cy="3697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pen Sans Light"/>
              </a:rPr>
              <a:t>PEMAKAIAN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2555" y="1199634"/>
            <a:ext cx="10471355" cy="422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Piawaian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ini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terpakai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kepada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entiti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menjalankan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aktiviti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pertanian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memegang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bentuk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;</a:t>
            </a:r>
          </a:p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7" name="Freeform 50"/>
          <p:cNvSpPr>
            <a:spLocks noEditPoints="1"/>
          </p:cNvSpPr>
          <p:nvPr/>
        </p:nvSpPr>
        <p:spPr bwMode="auto">
          <a:xfrm>
            <a:off x="1306899" y="1568938"/>
            <a:ext cx="413747" cy="362340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51819" y="1555659"/>
            <a:ext cx="9429136" cy="377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Biologi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Bolehguna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- (Consumable Biological Assets)</a:t>
            </a:r>
          </a:p>
        </p:txBody>
      </p:sp>
      <p:sp>
        <p:nvSpPr>
          <p:cNvPr id="8" name="Freeform 50"/>
          <p:cNvSpPr>
            <a:spLocks noEditPoints="1"/>
          </p:cNvSpPr>
          <p:nvPr/>
        </p:nvSpPr>
        <p:spPr bwMode="auto">
          <a:xfrm>
            <a:off x="1296671" y="2114909"/>
            <a:ext cx="413747" cy="362340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51819" y="2128642"/>
            <a:ext cx="9429136" cy="591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1819" y="2072457"/>
            <a:ext cx="9429136" cy="377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Keluaran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Pertanian</a:t>
            </a:r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17" name="Rounded Rectangle 16"/>
          <p:cNvSpPr/>
          <p:nvPr/>
        </p:nvSpPr>
        <p:spPr>
          <a:xfrm flipV="1">
            <a:off x="999208" y="2668748"/>
            <a:ext cx="10144432" cy="45719"/>
          </a:xfrm>
          <a:prstGeom prst="roundRect">
            <a:avLst>
              <a:gd name="adj" fmla="val 50000"/>
            </a:avLst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2" tIns="54856" rIns="109712" bIns="54856" rtlCol="0" anchor="ctr"/>
          <a:lstStyle/>
          <a:p>
            <a:pPr algn="ctr"/>
            <a:endParaRPr lang="bg-BG" dirty="0">
              <a:latin typeface="Calibri Light" panose="020F03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9507" y="2723634"/>
            <a:ext cx="10471355" cy="422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Piawaian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ini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terpakai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kepada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;</a:t>
            </a:r>
          </a:p>
          <a:p>
            <a:endParaRPr lang="en-US" sz="1400" dirty="0">
              <a:solidFill>
                <a:schemeClr val="tx1"/>
              </a:solidFill>
              <a:latin typeface="Open Sans Light" panose="020B030603050402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48771" y="3079659"/>
            <a:ext cx="9429136" cy="377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Tanah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berkaitan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aktiviti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pertanian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(MPSAS 16 &amp; MPSAS 17)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48771" y="3596457"/>
            <a:ext cx="9429136" cy="377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Tak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Ketara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berkaitan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pertanian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(MPSAS 31)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64011" y="4151193"/>
            <a:ext cx="9429136" cy="377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Aset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Biologi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Pembawa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(Bearer) yang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dipegang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pengeluaran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pembekalan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keluaran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pertanian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serta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biologi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digunakan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penyediaan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/>
              </a:rPr>
              <a:t>perkhidmatan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/>
              </a:rPr>
              <a:t> (MPSAS 17)</a:t>
            </a:r>
          </a:p>
        </p:txBody>
      </p:sp>
      <p:sp>
        <p:nvSpPr>
          <p:cNvPr id="28" name="Freeform 15"/>
          <p:cNvSpPr>
            <a:spLocks noChangeArrowheads="1"/>
          </p:cNvSpPr>
          <p:nvPr/>
        </p:nvSpPr>
        <p:spPr bwMode="auto">
          <a:xfrm>
            <a:off x="1296671" y="3114106"/>
            <a:ext cx="391582" cy="367915"/>
          </a:xfrm>
          <a:custGeom>
            <a:avLst/>
            <a:gdLst>
              <a:gd name="T0" fmla="*/ 96495 w 417"/>
              <a:gd name="T1" fmla="*/ 0 h 417"/>
              <a:gd name="T2" fmla="*/ 96495 w 417"/>
              <a:gd name="T3" fmla="*/ 0 h 417"/>
              <a:gd name="T4" fmla="*/ 0 w 417"/>
              <a:gd name="T5" fmla="*/ 91641 h 417"/>
              <a:gd name="T6" fmla="*/ 96495 w 417"/>
              <a:gd name="T7" fmla="*/ 186876 h 417"/>
              <a:gd name="T8" fmla="*/ 188459 w 417"/>
              <a:gd name="T9" fmla="*/ 91641 h 417"/>
              <a:gd name="T10" fmla="*/ 96495 w 417"/>
              <a:gd name="T11" fmla="*/ 0 h 417"/>
              <a:gd name="T12" fmla="*/ 116428 w 417"/>
              <a:gd name="T13" fmla="*/ 91641 h 417"/>
              <a:gd name="T14" fmla="*/ 116428 w 417"/>
              <a:gd name="T15" fmla="*/ 91641 h 417"/>
              <a:gd name="T16" fmla="*/ 148593 w 417"/>
              <a:gd name="T17" fmla="*/ 127579 h 417"/>
              <a:gd name="T18" fmla="*/ 128659 w 417"/>
              <a:gd name="T19" fmla="*/ 147344 h 417"/>
              <a:gd name="T20" fmla="*/ 96495 w 417"/>
              <a:gd name="T21" fmla="*/ 111407 h 417"/>
              <a:gd name="T22" fmla="*/ 59799 w 417"/>
              <a:gd name="T23" fmla="*/ 147344 h 417"/>
              <a:gd name="T24" fmla="*/ 39866 w 417"/>
              <a:gd name="T25" fmla="*/ 127579 h 417"/>
              <a:gd name="T26" fmla="*/ 76108 w 417"/>
              <a:gd name="T27" fmla="*/ 91641 h 417"/>
              <a:gd name="T28" fmla="*/ 39866 w 417"/>
              <a:gd name="T29" fmla="*/ 60196 h 417"/>
              <a:gd name="T30" fmla="*/ 59799 w 417"/>
              <a:gd name="T31" fmla="*/ 39981 h 417"/>
              <a:gd name="T32" fmla="*/ 96495 w 417"/>
              <a:gd name="T33" fmla="*/ 71426 h 417"/>
              <a:gd name="T34" fmla="*/ 128659 w 417"/>
              <a:gd name="T35" fmla="*/ 39981 h 417"/>
              <a:gd name="T36" fmla="*/ 148593 w 417"/>
              <a:gd name="T37" fmla="*/ 60196 h 417"/>
              <a:gd name="T38" fmla="*/ 116428 w 417"/>
              <a:gd name="T39" fmla="*/ 91641 h 4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9" name="Freeform 15"/>
          <p:cNvSpPr>
            <a:spLocks noChangeArrowheads="1"/>
          </p:cNvSpPr>
          <p:nvPr/>
        </p:nvSpPr>
        <p:spPr bwMode="auto">
          <a:xfrm>
            <a:off x="1296671" y="3608378"/>
            <a:ext cx="391582" cy="367915"/>
          </a:xfrm>
          <a:custGeom>
            <a:avLst/>
            <a:gdLst>
              <a:gd name="T0" fmla="*/ 96495 w 417"/>
              <a:gd name="T1" fmla="*/ 0 h 417"/>
              <a:gd name="T2" fmla="*/ 96495 w 417"/>
              <a:gd name="T3" fmla="*/ 0 h 417"/>
              <a:gd name="T4" fmla="*/ 0 w 417"/>
              <a:gd name="T5" fmla="*/ 91641 h 417"/>
              <a:gd name="T6" fmla="*/ 96495 w 417"/>
              <a:gd name="T7" fmla="*/ 186876 h 417"/>
              <a:gd name="T8" fmla="*/ 188459 w 417"/>
              <a:gd name="T9" fmla="*/ 91641 h 417"/>
              <a:gd name="T10" fmla="*/ 96495 w 417"/>
              <a:gd name="T11" fmla="*/ 0 h 417"/>
              <a:gd name="T12" fmla="*/ 116428 w 417"/>
              <a:gd name="T13" fmla="*/ 91641 h 417"/>
              <a:gd name="T14" fmla="*/ 116428 w 417"/>
              <a:gd name="T15" fmla="*/ 91641 h 417"/>
              <a:gd name="T16" fmla="*/ 148593 w 417"/>
              <a:gd name="T17" fmla="*/ 127579 h 417"/>
              <a:gd name="T18" fmla="*/ 128659 w 417"/>
              <a:gd name="T19" fmla="*/ 147344 h 417"/>
              <a:gd name="T20" fmla="*/ 96495 w 417"/>
              <a:gd name="T21" fmla="*/ 111407 h 417"/>
              <a:gd name="T22" fmla="*/ 59799 w 417"/>
              <a:gd name="T23" fmla="*/ 147344 h 417"/>
              <a:gd name="T24" fmla="*/ 39866 w 417"/>
              <a:gd name="T25" fmla="*/ 127579 h 417"/>
              <a:gd name="T26" fmla="*/ 76108 w 417"/>
              <a:gd name="T27" fmla="*/ 91641 h 417"/>
              <a:gd name="T28" fmla="*/ 39866 w 417"/>
              <a:gd name="T29" fmla="*/ 60196 h 417"/>
              <a:gd name="T30" fmla="*/ 59799 w 417"/>
              <a:gd name="T31" fmla="*/ 39981 h 417"/>
              <a:gd name="T32" fmla="*/ 96495 w 417"/>
              <a:gd name="T33" fmla="*/ 71426 h 417"/>
              <a:gd name="T34" fmla="*/ 128659 w 417"/>
              <a:gd name="T35" fmla="*/ 39981 h 417"/>
              <a:gd name="T36" fmla="*/ 148593 w 417"/>
              <a:gd name="T37" fmla="*/ 60196 h 417"/>
              <a:gd name="T38" fmla="*/ 116428 w 417"/>
              <a:gd name="T39" fmla="*/ 91641 h 4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0" name="Freeform 15"/>
          <p:cNvSpPr>
            <a:spLocks noChangeArrowheads="1"/>
          </p:cNvSpPr>
          <p:nvPr/>
        </p:nvSpPr>
        <p:spPr bwMode="auto">
          <a:xfrm>
            <a:off x="1296671" y="4198844"/>
            <a:ext cx="391582" cy="367915"/>
          </a:xfrm>
          <a:custGeom>
            <a:avLst/>
            <a:gdLst>
              <a:gd name="T0" fmla="*/ 96495 w 417"/>
              <a:gd name="T1" fmla="*/ 0 h 417"/>
              <a:gd name="T2" fmla="*/ 96495 w 417"/>
              <a:gd name="T3" fmla="*/ 0 h 417"/>
              <a:gd name="T4" fmla="*/ 0 w 417"/>
              <a:gd name="T5" fmla="*/ 91641 h 417"/>
              <a:gd name="T6" fmla="*/ 96495 w 417"/>
              <a:gd name="T7" fmla="*/ 186876 h 417"/>
              <a:gd name="T8" fmla="*/ 188459 w 417"/>
              <a:gd name="T9" fmla="*/ 91641 h 417"/>
              <a:gd name="T10" fmla="*/ 96495 w 417"/>
              <a:gd name="T11" fmla="*/ 0 h 417"/>
              <a:gd name="T12" fmla="*/ 116428 w 417"/>
              <a:gd name="T13" fmla="*/ 91641 h 417"/>
              <a:gd name="T14" fmla="*/ 116428 w 417"/>
              <a:gd name="T15" fmla="*/ 91641 h 417"/>
              <a:gd name="T16" fmla="*/ 148593 w 417"/>
              <a:gd name="T17" fmla="*/ 127579 h 417"/>
              <a:gd name="T18" fmla="*/ 128659 w 417"/>
              <a:gd name="T19" fmla="*/ 147344 h 417"/>
              <a:gd name="T20" fmla="*/ 96495 w 417"/>
              <a:gd name="T21" fmla="*/ 111407 h 417"/>
              <a:gd name="T22" fmla="*/ 59799 w 417"/>
              <a:gd name="T23" fmla="*/ 147344 h 417"/>
              <a:gd name="T24" fmla="*/ 39866 w 417"/>
              <a:gd name="T25" fmla="*/ 127579 h 417"/>
              <a:gd name="T26" fmla="*/ 76108 w 417"/>
              <a:gd name="T27" fmla="*/ 91641 h 417"/>
              <a:gd name="T28" fmla="*/ 39866 w 417"/>
              <a:gd name="T29" fmla="*/ 60196 h 417"/>
              <a:gd name="T30" fmla="*/ 59799 w 417"/>
              <a:gd name="T31" fmla="*/ 39981 h 417"/>
              <a:gd name="T32" fmla="*/ 96495 w 417"/>
              <a:gd name="T33" fmla="*/ 71426 h 417"/>
              <a:gd name="T34" fmla="*/ 128659 w 417"/>
              <a:gd name="T35" fmla="*/ 39981 h 417"/>
              <a:gd name="T36" fmla="*/ 148593 w 417"/>
              <a:gd name="T37" fmla="*/ 60196 h 417"/>
              <a:gd name="T38" fmla="*/ 116428 w 417"/>
              <a:gd name="T39" fmla="*/ 91641 h 4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sp>
        <p:nvSpPr>
          <p:cNvPr id="33" name="Freeform 15"/>
          <p:cNvSpPr>
            <a:spLocks noChangeArrowheads="1"/>
          </p:cNvSpPr>
          <p:nvPr/>
        </p:nvSpPr>
        <p:spPr bwMode="auto">
          <a:xfrm>
            <a:off x="1296671" y="3112042"/>
            <a:ext cx="391582" cy="367915"/>
          </a:xfrm>
          <a:custGeom>
            <a:avLst/>
            <a:gdLst>
              <a:gd name="T0" fmla="*/ 96495 w 417"/>
              <a:gd name="T1" fmla="*/ 0 h 417"/>
              <a:gd name="T2" fmla="*/ 96495 w 417"/>
              <a:gd name="T3" fmla="*/ 0 h 417"/>
              <a:gd name="T4" fmla="*/ 0 w 417"/>
              <a:gd name="T5" fmla="*/ 91641 h 417"/>
              <a:gd name="T6" fmla="*/ 96495 w 417"/>
              <a:gd name="T7" fmla="*/ 186876 h 417"/>
              <a:gd name="T8" fmla="*/ 188459 w 417"/>
              <a:gd name="T9" fmla="*/ 91641 h 417"/>
              <a:gd name="T10" fmla="*/ 96495 w 417"/>
              <a:gd name="T11" fmla="*/ 0 h 417"/>
              <a:gd name="T12" fmla="*/ 116428 w 417"/>
              <a:gd name="T13" fmla="*/ 91641 h 417"/>
              <a:gd name="T14" fmla="*/ 116428 w 417"/>
              <a:gd name="T15" fmla="*/ 91641 h 417"/>
              <a:gd name="T16" fmla="*/ 148593 w 417"/>
              <a:gd name="T17" fmla="*/ 127579 h 417"/>
              <a:gd name="T18" fmla="*/ 128659 w 417"/>
              <a:gd name="T19" fmla="*/ 147344 h 417"/>
              <a:gd name="T20" fmla="*/ 96495 w 417"/>
              <a:gd name="T21" fmla="*/ 111407 h 417"/>
              <a:gd name="T22" fmla="*/ 59799 w 417"/>
              <a:gd name="T23" fmla="*/ 147344 h 417"/>
              <a:gd name="T24" fmla="*/ 39866 w 417"/>
              <a:gd name="T25" fmla="*/ 127579 h 417"/>
              <a:gd name="T26" fmla="*/ 76108 w 417"/>
              <a:gd name="T27" fmla="*/ 91641 h 417"/>
              <a:gd name="T28" fmla="*/ 39866 w 417"/>
              <a:gd name="T29" fmla="*/ 60196 h 417"/>
              <a:gd name="T30" fmla="*/ 59799 w 417"/>
              <a:gd name="T31" fmla="*/ 39981 h 417"/>
              <a:gd name="T32" fmla="*/ 96495 w 417"/>
              <a:gd name="T33" fmla="*/ 71426 h 417"/>
              <a:gd name="T34" fmla="*/ 128659 w 417"/>
              <a:gd name="T35" fmla="*/ 39981 h 417"/>
              <a:gd name="T36" fmla="*/ 148593 w 417"/>
              <a:gd name="T37" fmla="*/ 60196 h 417"/>
              <a:gd name="T38" fmla="*/ 116428 w 417"/>
              <a:gd name="T39" fmla="*/ 91641 h 4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4" name="Freeform 15"/>
          <p:cNvSpPr>
            <a:spLocks noChangeArrowheads="1"/>
          </p:cNvSpPr>
          <p:nvPr/>
        </p:nvSpPr>
        <p:spPr bwMode="auto">
          <a:xfrm>
            <a:off x="1296671" y="3606314"/>
            <a:ext cx="391582" cy="367915"/>
          </a:xfrm>
          <a:custGeom>
            <a:avLst/>
            <a:gdLst>
              <a:gd name="T0" fmla="*/ 96495 w 417"/>
              <a:gd name="T1" fmla="*/ 0 h 417"/>
              <a:gd name="T2" fmla="*/ 96495 w 417"/>
              <a:gd name="T3" fmla="*/ 0 h 417"/>
              <a:gd name="T4" fmla="*/ 0 w 417"/>
              <a:gd name="T5" fmla="*/ 91641 h 417"/>
              <a:gd name="T6" fmla="*/ 96495 w 417"/>
              <a:gd name="T7" fmla="*/ 186876 h 417"/>
              <a:gd name="T8" fmla="*/ 188459 w 417"/>
              <a:gd name="T9" fmla="*/ 91641 h 417"/>
              <a:gd name="T10" fmla="*/ 96495 w 417"/>
              <a:gd name="T11" fmla="*/ 0 h 417"/>
              <a:gd name="T12" fmla="*/ 116428 w 417"/>
              <a:gd name="T13" fmla="*/ 91641 h 417"/>
              <a:gd name="T14" fmla="*/ 116428 w 417"/>
              <a:gd name="T15" fmla="*/ 91641 h 417"/>
              <a:gd name="T16" fmla="*/ 148593 w 417"/>
              <a:gd name="T17" fmla="*/ 127579 h 417"/>
              <a:gd name="T18" fmla="*/ 128659 w 417"/>
              <a:gd name="T19" fmla="*/ 147344 h 417"/>
              <a:gd name="T20" fmla="*/ 96495 w 417"/>
              <a:gd name="T21" fmla="*/ 111407 h 417"/>
              <a:gd name="T22" fmla="*/ 59799 w 417"/>
              <a:gd name="T23" fmla="*/ 147344 h 417"/>
              <a:gd name="T24" fmla="*/ 39866 w 417"/>
              <a:gd name="T25" fmla="*/ 127579 h 417"/>
              <a:gd name="T26" fmla="*/ 76108 w 417"/>
              <a:gd name="T27" fmla="*/ 91641 h 417"/>
              <a:gd name="T28" fmla="*/ 39866 w 417"/>
              <a:gd name="T29" fmla="*/ 60196 h 417"/>
              <a:gd name="T30" fmla="*/ 59799 w 417"/>
              <a:gd name="T31" fmla="*/ 39981 h 417"/>
              <a:gd name="T32" fmla="*/ 96495 w 417"/>
              <a:gd name="T33" fmla="*/ 71426 h 417"/>
              <a:gd name="T34" fmla="*/ 128659 w 417"/>
              <a:gd name="T35" fmla="*/ 39981 h 417"/>
              <a:gd name="T36" fmla="*/ 148593 w 417"/>
              <a:gd name="T37" fmla="*/ 60196 h 417"/>
              <a:gd name="T38" fmla="*/ 116428 w 417"/>
              <a:gd name="T39" fmla="*/ 91641 h 4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ommercial Property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roperty Plant Equipments Images, Stock Photos &amp; Vectors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Construction site equipment vector Free vector in Encapsulated PostScript  eps ( .eps ) vector illustration graphic art design format format for free  download 964.74K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382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Open Sans Light" panose="020B0306030504020204"/>
              </a:rPr>
              <a:t>PERBEZAAN ASET BIOLOGI DIGUNAKAN DAN ASET BIOLOGI PEMBAWA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37376"/>
            <a:ext cx="905256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2882" y="6437376"/>
            <a:ext cx="11209118" cy="420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MPSAS 27 - </a:t>
            </a:r>
            <a:r>
              <a:rPr lang="en-US" b="1" dirty="0" err="1"/>
              <a:t>Pertanian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21104" y="1176866"/>
          <a:ext cx="8128000" cy="31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1609271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86666621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ASET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BIOLOGI DIGUNAKAN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Open Sans Light" panose="020B0306030504020204"/>
                        </a:rPr>
                        <a:t>(Biological Assets - Consumable)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MPSAS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27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Open Sans Light" panose="020B0306030504020204"/>
                        </a:rPr>
                        <a:t>ASET BIOLOGI PEMBAWA (BAKA)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Open Sans Light" panose="020B0306030504020204"/>
                        </a:rPr>
                        <a:t>(Biological Assets - Bearer)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  <a:p>
                      <a:pPr algn="ctr"/>
                      <a:r>
                        <a:rPr lang="en-US" sz="1400" dirty="0">
                          <a:latin typeface="Open Sans Light" panose="020B0306030504020204"/>
                        </a:rPr>
                        <a:t>MPSAS 17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9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>
                          <a:latin typeface="Open Sans Light" panose="020B0306030504020204"/>
                        </a:rPr>
                        <a:t>Tanaman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yang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ditanam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untuk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dituai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–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pokok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gaharu</a:t>
                      </a:r>
                      <a:endParaRPr lang="en-US" sz="1400" baseline="0" dirty="0">
                        <a:latin typeface="Open Sans Light" panose="020B0306030504020204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err="1">
                          <a:latin typeface="Open Sans Light" panose="020B0306030504020204"/>
                        </a:rPr>
                        <a:t>Haiwan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yang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diternak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untuk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disembelih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Digunakan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untuk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pengeluaran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atau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pembekalan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keluaran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pertanian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untuk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dijual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err="1">
                          <a:latin typeface="Open Sans Light" panose="020B0306030504020204"/>
                        </a:rPr>
                        <a:t>Pokok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durian     </a:t>
                      </a:r>
                      <a:r>
                        <a:rPr lang="en-US" sz="1400" baseline="0" dirty="0">
                          <a:latin typeface="Open Sans Light" panose="020B0306030504020204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400" baseline="0" dirty="0" err="1">
                          <a:latin typeface="Open Sans Light" panose="020B0306030504020204"/>
                          <a:sym typeface="Wingdings" panose="05000000000000000000" pitchFamily="2" charset="2"/>
                        </a:rPr>
                        <a:t>Buah</a:t>
                      </a:r>
                      <a:r>
                        <a:rPr lang="en-US" sz="1400" baseline="0" dirty="0">
                          <a:latin typeface="Open Sans Light" panose="020B0306030504020204"/>
                          <a:sym typeface="Wingdings" panose="05000000000000000000" pitchFamily="2" charset="2"/>
                        </a:rPr>
                        <a:t> Durian</a:t>
                      </a:r>
                      <a:endParaRPr lang="en-US" sz="1400" baseline="0" dirty="0">
                        <a:latin typeface="Open Sans Light" panose="020B0306030504020204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err="1">
                          <a:latin typeface="Open Sans Light" panose="020B0306030504020204"/>
                        </a:rPr>
                        <a:t>Lembu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tenusu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  </a:t>
                      </a:r>
                      <a:r>
                        <a:rPr lang="en-US" sz="1400" baseline="0" dirty="0">
                          <a:latin typeface="Open Sans Light" panose="020B0306030504020204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400" baseline="0" dirty="0" err="1">
                          <a:latin typeface="Open Sans Light" panose="020B0306030504020204"/>
                          <a:sym typeface="Wingdings" panose="05000000000000000000" pitchFamily="2" charset="2"/>
                        </a:rPr>
                        <a:t>Susu</a:t>
                      </a:r>
                      <a:endParaRPr lang="en-US" sz="1400" baseline="0" dirty="0">
                        <a:latin typeface="Open Sans Light" panose="020B0306030504020204"/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err="1">
                          <a:latin typeface="Open Sans Light" panose="020B0306030504020204"/>
                        </a:rPr>
                        <a:t>Pokok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mangga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 </a:t>
                      </a:r>
                      <a:r>
                        <a:rPr lang="en-US" sz="1400" baseline="0" dirty="0">
                          <a:latin typeface="Open Sans Light" panose="020B0306030504020204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400" baseline="0" dirty="0" err="1">
                          <a:latin typeface="Open Sans Light" panose="020B0306030504020204"/>
                          <a:sym typeface="Wingdings" panose="05000000000000000000" pitchFamily="2" charset="2"/>
                        </a:rPr>
                        <a:t>Buah</a:t>
                      </a:r>
                      <a:r>
                        <a:rPr lang="en-US" sz="1400" baseline="0" dirty="0">
                          <a:latin typeface="Open Sans Light" panose="020B030603050402020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  <a:sym typeface="Wingdings" panose="05000000000000000000" pitchFamily="2" charset="2"/>
                        </a:rPr>
                        <a:t>mangga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79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Tanaman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yang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dituai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bersama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keluran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pertanian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–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jagung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,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padi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,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gandum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Dijangka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digunakan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untuk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pengeluaran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lebih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dari</a:t>
                      </a:r>
                      <a:r>
                        <a:rPr lang="en-US" sz="1400" dirty="0">
                          <a:latin typeface="Open Sans Light" panose="020B0306030504020204"/>
                        </a:rPr>
                        <a:t> 1 </a:t>
                      </a:r>
                      <a:r>
                        <a:rPr lang="en-US" sz="1400" dirty="0" err="1">
                          <a:latin typeface="Open Sans Light" panose="020B0306030504020204"/>
                        </a:rPr>
                        <a:t>tahun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62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 Light" panose="020B0306030504020204"/>
                        </a:rPr>
                        <a:t>Pokok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yang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ditanam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untuk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dijual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bersama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buah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pokok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(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pokok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dijual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bukan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dalam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betuk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skrap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)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>
                          <a:latin typeface="Open Sans Light" panose="020B0306030504020204"/>
                        </a:rPr>
                        <a:t>Kebarangkalian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kecil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untuk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dijual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kecuali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jualan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skrap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–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contoh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: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batang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pokok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durian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apabila</a:t>
                      </a:r>
                      <a:r>
                        <a:rPr lang="en-US" sz="1400" baseline="0" dirty="0">
                          <a:latin typeface="Open Sans Light" panose="020B0306030504020204"/>
                        </a:rPr>
                        <a:t> </a:t>
                      </a:r>
                      <a:r>
                        <a:rPr lang="en-US" sz="1400" baseline="0" dirty="0" err="1">
                          <a:latin typeface="Open Sans Light" panose="020B0306030504020204"/>
                        </a:rPr>
                        <a:t>ditebang</a:t>
                      </a:r>
                      <a:endParaRPr lang="en-US" sz="1400" dirty="0">
                        <a:latin typeface="Open Sans Light" panose="020B030603050402020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232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80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1703</Words>
  <Application>Microsoft Office PowerPoint</Application>
  <PresentationFormat>Widescreen</PresentationFormat>
  <Paragraphs>378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Ami R</vt:lpstr>
      <vt:lpstr>Arial</vt:lpstr>
      <vt:lpstr>Arial Narrow</vt:lpstr>
      <vt:lpstr>Calibri</vt:lpstr>
      <vt:lpstr>Calibri Light</vt:lpstr>
      <vt:lpstr>Open Sans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KANDUNGAN</vt:lpstr>
      <vt:lpstr>PowerPoint Presentation</vt:lpstr>
      <vt:lpstr>PEMAKAIAN</vt:lpstr>
      <vt:lpstr>PERBEZAAN ASET BIOLOGI DIGUNAKAN DAN ASET BIOLOGI PEMBAWA</vt:lpstr>
      <vt:lpstr>PERBEZAAN ASET BIOLOGI &amp; KELUARAN PERTANIAN</vt:lpstr>
      <vt:lpstr>AKTIVITI PERTANIAN</vt:lpstr>
      <vt:lpstr>PENGIKTIRAFAN ASET BIOLOGI</vt:lpstr>
      <vt:lpstr>NILAI SAKSAMA</vt:lpstr>
      <vt:lpstr>PENGUKURAN ASET BIOLOGI – BAGI URUSNIAGA PERTUKARAN ATAU BUKAN PERTUKARAN</vt:lpstr>
      <vt:lpstr>PENGUKURAN KELUARAN PERTANIAN</vt:lpstr>
      <vt:lpstr>ASET BIOLOGI PEMBAWA (BAKA)</vt:lpstr>
      <vt:lpstr>PERAKAUNAN ASET HIDUP SEBAGAI INVENTORI – MPSAS 12</vt:lpstr>
      <vt:lpstr>USIA GUNA ASET BIOLOGI</vt:lpstr>
      <vt:lpstr>ILUSTRASI 1</vt:lpstr>
      <vt:lpstr>ILUSTRASI 1 – KAEDAH MEMPERAKAUNKAN</vt:lpstr>
      <vt:lpstr>ILUSTRASI 1 – PENYATA KEWANGAN</vt:lpstr>
      <vt:lpstr>ILUSTRASI 2 – PENGUKURAN BERIKUTNYA</vt:lpstr>
      <vt:lpstr>ILUSTRASI 2 – PENYATA KEWANGAN</vt:lpstr>
      <vt:lpstr>ILUSTRASI 3 – PENGUKURAN BERIKUTNYA</vt:lpstr>
      <vt:lpstr>ILUSTRASI 4 – PENGUKURAN BERIKUTNYA</vt:lpstr>
      <vt:lpstr>ILUSTRASI 4 – PENYATA KEWANGAN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ZAMRI</dc:creator>
  <cp:lastModifiedBy>Zamri Shahdan</cp:lastModifiedBy>
  <cp:revision>76</cp:revision>
  <dcterms:created xsi:type="dcterms:W3CDTF">2021-02-09T15:22:53Z</dcterms:created>
  <dcterms:modified xsi:type="dcterms:W3CDTF">2021-06-07T16:42:18Z</dcterms:modified>
</cp:coreProperties>
</file>